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176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736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2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800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654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409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225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656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662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985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615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D2610-F067-4646-8677-69A956C00F61}" type="datetimeFigureOut">
              <a:rPr lang="en-MY" smtClean="0"/>
              <a:t>15/10/2016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BE187-F69A-455E-800B-C773140F2FF7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065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145491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zh-CN" altLang="en-US" sz="5400" b="1" dirty="0" smtClean="0">
                <a:ea typeface="迷你简中楷" panose="02010609010101010101" pitchFamily="49" charset="-122"/>
              </a:rPr>
              <a:t>事奉人员培训</a:t>
            </a:r>
            <a:endParaRPr lang="en-MY" sz="5400" b="1" dirty="0">
              <a:ea typeface="迷你简中楷" panose="0201060901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5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" y="48495"/>
            <a:ext cx="9127604" cy="6836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98" y="1340768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i="1" dirty="0">
                <a:solidFill>
                  <a:srgbClr val="7030A0"/>
                </a:solidFill>
                <a:ea typeface="迷你简中楷" panose="02010609010101010101" pitchFamily="49" charset="-122"/>
              </a:rPr>
              <a:t>崇拜：</a:t>
            </a:r>
            <a:endParaRPr lang="en-US" altLang="zh-CN" sz="4000" b="1" i="1" dirty="0">
              <a:solidFill>
                <a:srgbClr val="7030A0"/>
              </a:solidFill>
              <a:ea typeface="迷你简中楷" panose="02010609010101010101" pitchFamily="49" charset="-122"/>
            </a:endParaRPr>
          </a:p>
          <a:p>
            <a:pPr marL="0" indent="0">
              <a:buNone/>
            </a:pPr>
            <a:r>
              <a:rPr lang="en-US" altLang="zh-CN" sz="3600" dirty="0" smtClean="0">
                <a:ea typeface="迷你简中楷" panose="02010609010101010101" pitchFamily="49" charset="-122"/>
              </a:rPr>
              <a:t>1. 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分</a:t>
            </a:r>
            <a:r>
              <a:rPr lang="zh-CN" altLang="en-US" sz="3600" dirty="0">
                <a:ea typeface="迷你简中楷" panose="02010609010101010101" pitchFamily="49" charset="-122"/>
              </a:rPr>
              <a:t>圣诗本，放在椅子上</a:t>
            </a:r>
            <a:endParaRPr lang="en-US" altLang="zh-CN" sz="3600" dirty="0">
              <a:ea typeface="迷你简中楷" panose="02010609010101010101" pitchFamily="49" charset="-122"/>
            </a:endParaRPr>
          </a:p>
          <a:p>
            <a:pPr marL="0" indent="0">
              <a:buNone/>
            </a:pPr>
            <a:r>
              <a:rPr lang="en-US" sz="3600" dirty="0">
                <a:ea typeface="迷你简中楷" panose="02010609010101010101" pitchFamily="49" charset="-122"/>
              </a:rPr>
              <a:t>2. 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折好秩</a:t>
            </a:r>
            <a:r>
              <a:rPr lang="zh-CN" altLang="en-US" sz="3600" dirty="0">
                <a:ea typeface="迷你简中楷" panose="02010609010101010101" pitchFamily="49" charset="-122"/>
              </a:rPr>
              <a:t>序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单，并分给</a:t>
            </a:r>
            <a:r>
              <a:rPr lang="zh-CN" altLang="en-US" sz="3600" dirty="0">
                <a:ea typeface="迷你简中楷" panose="02010609010101010101" pitchFamily="49" charset="-122"/>
              </a:rPr>
              <a:t>会众</a:t>
            </a:r>
            <a:endParaRPr lang="en-US" altLang="zh-CN" sz="3600" dirty="0">
              <a:ea typeface="迷你简中楷" panose="02010609010101010101" pitchFamily="49" charset="-122"/>
            </a:endParaRPr>
          </a:p>
          <a:p>
            <a:pPr marL="0" indent="0">
              <a:buNone/>
            </a:pPr>
            <a:r>
              <a:rPr lang="en-US" altLang="zh-CN" sz="3600" dirty="0">
                <a:ea typeface="迷你简中楷" panose="02010609010101010101" pitchFamily="49" charset="-122"/>
              </a:rPr>
              <a:t>3. </a:t>
            </a:r>
            <a:r>
              <a:rPr lang="zh-CN" altLang="en-US" sz="3600" dirty="0">
                <a:ea typeface="迷你简中楷" panose="02010609010101010101" pitchFamily="49" charset="-122"/>
              </a:rPr>
              <a:t>招待会众，安排会众的座位，鼓励会 </a:t>
            </a:r>
            <a:endParaRPr lang="en-US" altLang="zh-CN" sz="3600" dirty="0">
              <a:ea typeface="迷你简中楷" panose="02010609010101010101" pitchFamily="49" charset="-122"/>
            </a:endParaRPr>
          </a:p>
          <a:p>
            <a:pPr marL="0" indent="0">
              <a:buNone/>
            </a:pPr>
            <a:r>
              <a:rPr lang="en-US" altLang="zh-CN" sz="3600" dirty="0">
                <a:ea typeface="迷你简中楷" panose="02010609010101010101" pitchFamily="49" charset="-122"/>
              </a:rPr>
              <a:t>    </a:t>
            </a:r>
            <a:r>
              <a:rPr lang="zh-CN" altLang="en-US" sz="3600" dirty="0">
                <a:ea typeface="迷你简中楷" panose="02010609010101010101" pitchFamily="49" charset="-122"/>
              </a:rPr>
              <a:t>众往前坐</a:t>
            </a:r>
            <a:endParaRPr lang="en-US" altLang="zh-CN" sz="3600" dirty="0">
              <a:ea typeface="迷你简中楷" panose="02010609010101010101" pitchFamily="49" charset="-122"/>
            </a:endParaRPr>
          </a:p>
          <a:p>
            <a:pPr marL="0" indent="0">
              <a:buNone/>
            </a:pPr>
            <a:r>
              <a:rPr lang="en-US" altLang="zh-CN" sz="3600" dirty="0">
                <a:ea typeface="迷你简中楷" panose="02010609010101010101" pitchFamily="49" charset="-122"/>
              </a:rPr>
              <a:t>4. </a:t>
            </a:r>
            <a:r>
              <a:rPr lang="zh-CN" altLang="en-US" sz="3600" dirty="0">
                <a:ea typeface="迷你简中楷" panose="02010609010101010101" pitchFamily="49" charset="-122"/>
              </a:rPr>
              <a:t>会后，整理秩序单及圣诗本</a:t>
            </a:r>
            <a:endParaRPr lang="en-MY" sz="3600" dirty="0">
              <a:ea typeface="迷你简中楷" panose="02010609010101010101" pitchFamily="49" charset="-122"/>
            </a:endParaRPr>
          </a:p>
          <a:p>
            <a:endParaRPr lang="en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smtClean="0">
                <a:ea typeface="迷你简中楷" panose="02010609010101010101" pitchFamily="49" charset="-122"/>
              </a:rPr>
              <a:t>招待员职责</a:t>
            </a:r>
            <a:endParaRPr lang="en-MY" sz="6000" b="1" dirty="0">
              <a:ea typeface="迷你简中楷" panose="0201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43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485" y="1340768"/>
            <a:ext cx="5538549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ea typeface="迷你简中楷" panose="02010609010101010101" pitchFamily="49" charset="-122"/>
              </a:rPr>
              <a:t>招待员禁忌</a:t>
            </a:r>
            <a:endParaRPr lang="en-MY" sz="5400" b="1" dirty="0">
              <a:ea typeface="迷你简中楷" panose="0201060901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>
                <a:ea typeface="迷你简中楷" panose="02010609010101010101" pitchFamily="49" charset="-122"/>
              </a:rPr>
              <a:t> </a:t>
            </a:r>
            <a:r>
              <a:rPr lang="zh-CN" altLang="en-US" sz="4000" dirty="0" smtClean="0">
                <a:ea typeface="迷你简中楷" panose="02010609010101010101" pitchFamily="49" charset="-122"/>
              </a:rPr>
              <a:t>迟到</a:t>
            </a:r>
            <a:endParaRPr lang="en-US" altLang="zh-CN" sz="4000" dirty="0" smtClean="0">
              <a:ea typeface="迷你简中楷" panose="02010609010101010101" pitchFamily="49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ea typeface="迷你简中楷" panose="02010609010101010101" pitchFamily="49" charset="-122"/>
              </a:rPr>
              <a:t> </a:t>
            </a:r>
            <a:r>
              <a:rPr lang="zh-CN" altLang="en-US" sz="4000" dirty="0" smtClean="0">
                <a:ea typeface="迷你简中楷" panose="02010609010101010101" pitchFamily="49" charset="-122"/>
              </a:rPr>
              <a:t>愁眉苦脸、黑脸迎人</a:t>
            </a:r>
            <a:endParaRPr lang="en-US" altLang="zh-CN" sz="4000" dirty="0" smtClean="0">
              <a:ea typeface="迷你简中楷" panose="02010609010101010101" pitchFamily="49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sz="4000" dirty="0" smtClean="0">
                <a:ea typeface="迷你简中楷" panose="02010609010101010101" pitchFamily="49" charset="-122"/>
              </a:rPr>
              <a:t> 需要别人提醒收奉献</a:t>
            </a:r>
            <a:endParaRPr lang="en-US" altLang="zh-CN" sz="4000" dirty="0" smtClean="0">
              <a:ea typeface="迷你简中楷" panose="02010609010101010101" pitchFamily="49" charset="-122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MY" sz="4000" dirty="0">
              <a:ea typeface="迷你简中楷" panose="0201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496944" cy="57214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4000" i="1" dirty="0" smtClean="0">
                <a:ea typeface="迷你简中楷" panose="02010609010101010101" pitchFamily="49" charset="-122"/>
              </a:rPr>
              <a:t>事奉的对象是</a:t>
            </a:r>
            <a:r>
              <a:rPr lang="zh-CN" altLang="en-US" sz="4000" dirty="0" smtClean="0">
                <a:ea typeface="迷你简中楷" panose="02010609010101010101" pitchFamily="49" charset="-122"/>
              </a:rPr>
              <a:t> </a:t>
            </a:r>
            <a:r>
              <a:rPr lang="zh-CN" altLang="en-US" sz="4800" b="1" dirty="0" smtClean="0">
                <a:ea typeface="迷你简中楷" panose="02010609010101010101" pitchFamily="49" charset="-122"/>
              </a:rPr>
              <a:t>上帝！</a:t>
            </a:r>
            <a:endParaRPr lang="en-US" altLang="zh-CN" sz="3600" b="1" dirty="0" smtClean="0">
              <a:ea typeface="迷你简中楷" panose="0201060901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i="1" dirty="0" smtClean="0">
                <a:ea typeface="迷你简中楷" panose="02010609010101010101" pitchFamily="49" charset="-122"/>
              </a:rPr>
              <a:t>事奉的目的是为了</a:t>
            </a:r>
            <a:r>
              <a:rPr lang="zh-CN" altLang="en-US" sz="4800" b="1" dirty="0" smtClean="0">
                <a:ea typeface="迷你简中楷" panose="02010609010101010101" pitchFamily="49" charset="-122"/>
              </a:rPr>
              <a:t>回应上帝的爱</a:t>
            </a:r>
            <a:endParaRPr lang="en-US" altLang="zh-CN" sz="3600" b="1" dirty="0" smtClean="0">
              <a:ea typeface="迷你简中楷" panose="0201060901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4000" i="1" dirty="0" smtClean="0">
                <a:ea typeface="迷你简中楷" panose="02010609010101010101" pitchFamily="49" charset="-122"/>
              </a:rPr>
              <a:t>事奉的</a:t>
            </a:r>
            <a:r>
              <a:rPr lang="zh-CN" altLang="en-US" sz="4800" b="1" dirty="0" smtClean="0">
                <a:ea typeface="迷你简中楷" panose="02010609010101010101" pitchFamily="49" charset="-122"/>
              </a:rPr>
              <a:t>心态</a:t>
            </a:r>
            <a:endParaRPr lang="en-US" altLang="zh-CN" sz="3600" b="1" dirty="0" smtClean="0">
              <a:ea typeface="迷你简中楷" panose="02010609010101010101" pitchFamily="49" charset="-122"/>
            </a:endParaRPr>
          </a:p>
          <a:p>
            <a:pPr>
              <a:buFontTx/>
              <a:buChar char="-"/>
            </a:pPr>
            <a:r>
              <a:rPr lang="zh-CN" altLang="en-US" sz="4400" dirty="0" smtClean="0">
                <a:ea typeface="迷你简中楷" panose="02010609010101010101" pitchFamily="49" charset="-122"/>
              </a:rPr>
              <a:t>爱主的心</a:t>
            </a:r>
            <a:endParaRPr lang="en-US" altLang="zh-CN" sz="4400" dirty="0" smtClean="0">
              <a:ea typeface="迷你简中楷" panose="02010609010101010101" pitchFamily="49" charset="-122"/>
            </a:endParaRPr>
          </a:p>
          <a:p>
            <a:pPr>
              <a:buFontTx/>
              <a:buChar char="-"/>
            </a:pPr>
            <a:r>
              <a:rPr lang="zh-CN" altLang="en-US" sz="4400" dirty="0" smtClean="0">
                <a:ea typeface="迷你简中楷" panose="02010609010101010101" pitchFamily="49" charset="-122"/>
              </a:rPr>
              <a:t>乐意服侍众人的心</a:t>
            </a:r>
            <a:endParaRPr lang="en-MY" sz="4400" dirty="0">
              <a:ea typeface="迷你简中楷" panose="0201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8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"/>
            <a:ext cx="9168853" cy="68532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91276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6000" b="1" u="sng" dirty="0" smtClean="0">
                <a:ea typeface="迷你简中楷" panose="02010609010101010101" pitchFamily="49" charset="-122"/>
              </a:rPr>
              <a:t>事奉人员的基本要求：</a:t>
            </a:r>
            <a:r>
              <a:rPr lang="en-US" altLang="zh-CN" sz="6000" b="1" dirty="0">
                <a:ea typeface="迷你简中楷" panose="02010609010101010101" pitchFamily="49" charset="-122"/>
              </a:rPr>
              <a:t/>
            </a:r>
            <a:br>
              <a:rPr lang="en-US" altLang="zh-CN" sz="6000" b="1" dirty="0">
                <a:ea typeface="迷你简中楷" panose="02010609010101010101" pitchFamily="49" charset="-122"/>
              </a:rPr>
            </a:br>
            <a:r>
              <a:rPr lang="en-US" altLang="zh-CN" dirty="0" smtClean="0">
                <a:ea typeface="迷你简中楷" panose="02010609010101010101" pitchFamily="49" charset="-122"/>
              </a:rPr>
              <a:t>1</a:t>
            </a:r>
            <a:r>
              <a:rPr lang="en-US" altLang="zh-CN" sz="4900" dirty="0" smtClean="0">
                <a:ea typeface="迷你简中楷" panose="02010609010101010101" pitchFamily="49" charset="-122"/>
              </a:rPr>
              <a:t>. </a:t>
            </a:r>
            <a:r>
              <a:rPr lang="zh-CN" altLang="en-US" sz="4900" dirty="0" smtClean="0">
                <a:ea typeface="迷你简中楷" panose="02010609010101010101" pitchFamily="49" charset="-122"/>
              </a:rPr>
              <a:t>清楚重生得</a:t>
            </a:r>
            <a:r>
              <a:rPr lang="zh-CN" altLang="en-US" sz="4900" dirty="0" smtClean="0">
                <a:ea typeface="迷你简中楷" panose="02010609010101010101" pitchFamily="49" charset="-122"/>
              </a:rPr>
              <a:t>救</a:t>
            </a:r>
            <a:r>
              <a:rPr lang="en-US" altLang="zh-CN" sz="4900" dirty="0" smtClean="0">
                <a:ea typeface="迷你简中楷" panose="02010609010101010101" pitchFamily="49" charset="-122"/>
              </a:rPr>
              <a:t/>
            </a:r>
            <a:br>
              <a:rPr lang="en-US" altLang="zh-CN" sz="4900" dirty="0" smtClean="0">
                <a:ea typeface="迷你简中楷" panose="02010609010101010101" pitchFamily="49" charset="-122"/>
              </a:rPr>
            </a:br>
            <a:r>
              <a:rPr lang="en-US" altLang="zh-CN" sz="4900" dirty="0" smtClean="0">
                <a:ea typeface="迷你简中楷" panose="02010609010101010101" pitchFamily="49" charset="-122"/>
              </a:rPr>
              <a:t>2. </a:t>
            </a:r>
            <a:r>
              <a:rPr lang="zh-CN" altLang="en-US" sz="4900" dirty="0" smtClean="0">
                <a:ea typeface="迷你简中楷" panose="02010609010101010101" pitchFamily="49" charset="-122"/>
              </a:rPr>
              <a:t>固定出席崇拜</a:t>
            </a:r>
            <a:r>
              <a:rPr lang="en-US" altLang="zh-CN" sz="4900" dirty="0" smtClean="0">
                <a:ea typeface="迷你简中楷" panose="02010609010101010101" pitchFamily="49" charset="-122"/>
              </a:rPr>
              <a:t/>
            </a:r>
            <a:br>
              <a:rPr lang="en-US" altLang="zh-CN" sz="4900" dirty="0" smtClean="0">
                <a:ea typeface="迷你简中楷" panose="02010609010101010101" pitchFamily="49" charset="-122"/>
              </a:rPr>
            </a:br>
            <a:r>
              <a:rPr lang="en-US" altLang="zh-CN" sz="4900" dirty="0" smtClean="0">
                <a:ea typeface="迷你简中楷" panose="02010609010101010101" pitchFamily="49" charset="-122"/>
              </a:rPr>
              <a:t>3. </a:t>
            </a:r>
            <a:r>
              <a:rPr lang="zh-CN" altLang="en-US" sz="4900" dirty="0" smtClean="0">
                <a:ea typeface="迷你简中楷" panose="02010609010101010101" pitchFamily="49" charset="-122"/>
              </a:rPr>
              <a:t>愿意谦卑服侍</a:t>
            </a:r>
            <a:r>
              <a:rPr lang="en-US" altLang="zh-CN" sz="4900" dirty="0" smtClean="0">
                <a:ea typeface="迷你简中楷" panose="02010609010101010101" pitchFamily="49" charset="-122"/>
              </a:rPr>
              <a:t/>
            </a:r>
            <a:br>
              <a:rPr lang="en-US" altLang="zh-CN" sz="4900" dirty="0" smtClean="0">
                <a:ea typeface="迷你简中楷" panose="02010609010101010101" pitchFamily="49" charset="-122"/>
              </a:rPr>
            </a:br>
            <a:r>
              <a:rPr lang="en-US" altLang="zh-CN" sz="4900" dirty="0" smtClean="0">
                <a:ea typeface="迷你简中楷" panose="02010609010101010101" pitchFamily="49" charset="-122"/>
              </a:rPr>
              <a:t>4. </a:t>
            </a:r>
            <a:r>
              <a:rPr lang="zh-CN" altLang="en-US" sz="4900" dirty="0" smtClean="0">
                <a:ea typeface="迷你简中楷" panose="02010609010101010101" pitchFamily="49" charset="-122"/>
              </a:rPr>
              <a:t>以神为中心</a:t>
            </a:r>
            <a:r>
              <a:rPr lang="en-US" altLang="zh-CN" sz="4900" dirty="0" smtClean="0">
                <a:ea typeface="迷你简中楷" panose="02010609010101010101" pitchFamily="49" charset="-122"/>
              </a:rPr>
              <a:t/>
            </a:r>
            <a:br>
              <a:rPr lang="en-US" altLang="zh-CN" sz="4900" dirty="0" smtClean="0">
                <a:ea typeface="迷你简中楷" panose="02010609010101010101" pitchFamily="49" charset="-122"/>
              </a:rPr>
            </a:br>
            <a:r>
              <a:rPr lang="en-US" altLang="zh-CN" sz="4900" dirty="0" smtClean="0">
                <a:ea typeface="迷你简中楷" panose="02010609010101010101" pitchFamily="49" charset="-122"/>
              </a:rPr>
              <a:t>5. </a:t>
            </a:r>
            <a:r>
              <a:rPr lang="zh-CN" altLang="en-US" sz="4900" dirty="0" smtClean="0">
                <a:ea typeface="迷你简中楷" panose="02010609010101010101" pitchFamily="49" charset="-122"/>
              </a:rPr>
              <a:t>委身参与</a:t>
            </a:r>
            <a:r>
              <a:rPr lang="en-US" altLang="zh-CN" sz="4900" dirty="0" smtClean="0">
                <a:ea typeface="迷你简中楷" panose="02010609010101010101" pitchFamily="49" charset="-122"/>
              </a:rPr>
              <a:t/>
            </a:r>
            <a:br>
              <a:rPr lang="en-US" altLang="zh-CN" sz="4900" dirty="0" smtClean="0">
                <a:ea typeface="迷你简中楷" panose="02010609010101010101" pitchFamily="49" charset="-122"/>
              </a:rPr>
            </a:br>
            <a:r>
              <a:rPr lang="en-US" altLang="zh-CN" sz="4900" dirty="0" smtClean="0">
                <a:ea typeface="迷你简中楷" panose="02010609010101010101" pitchFamily="49" charset="-122"/>
              </a:rPr>
              <a:t>6. </a:t>
            </a:r>
            <a:r>
              <a:rPr lang="zh-CN" altLang="en-US" sz="4900" dirty="0" smtClean="0">
                <a:ea typeface="迷你简中楷" panose="02010609010101010101" pitchFamily="49" charset="-122"/>
              </a:rPr>
              <a:t>多祷告、多练习</a:t>
            </a:r>
            <a:r>
              <a:rPr lang="en-US" altLang="zh-CN" sz="4900" dirty="0" smtClean="0">
                <a:ea typeface="迷你简中楷" panose="02010609010101010101" pitchFamily="49" charset="-122"/>
              </a:rPr>
              <a:t/>
            </a:r>
            <a:br>
              <a:rPr lang="en-US" altLang="zh-CN" sz="4900" dirty="0" smtClean="0">
                <a:ea typeface="迷你简中楷" panose="02010609010101010101" pitchFamily="49" charset="-122"/>
              </a:rPr>
            </a:br>
            <a:r>
              <a:rPr lang="en-US" altLang="zh-CN" sz="4900" dirty="0" smtClean="0">
                <a:ea typeface="迷你简中楷" panose="02010609010101010101" pitchFamily="49" charset="-122"/>
              </a:rPr>
              <a:t>7. </a:t>
            </a:r>
            <a:r>
              <a:rPr lang="zh-CN" altLang="en-US" sz="4900" dirty="0" smtClean="0">
                <a:ea typeface="迷你简中楷" panose="02010609010101010101" pitchFamily="49" charset="-122"/>
              </a:rPr>
              <a:t>提前到布道所练习</a:t>
            </a:r>
            <a:r>
              <a:rPr lang="en-US" altLang="zh-CN" sz="4900" dirty="0" smtClean="0">
                <a:ea typeface="迷你简中楷" panose="02010609010101010101" pitchFamily="49" charset="-122"/>
              </a:rPr>
              <a:t/>
            </a:r>
            <a:br>
              <a:rPr lang="en-US" altLang="zh-CN" sz="4900" dirty="0" smtClean="0">
                <a:ea typeface="迷你简中楷" panose="02010609010101010101" pitchFamily="49" charset="-122"/>
              </a:rPr>
            </a:br>
            <a:r>
              <a:rPr lang="en-US" altLang="zh-CN" dirty="0">
                <a:ea typeface="迷你简中楷" panose="02010609010101010101" pitchFamily="49" charset="-122"/>
              </a:rPr>
              <a:t/>
            </a:r>
            <a:br>
              <a:rPr lang="en-US" altLang="zh-CN" dirty="0">
                <a:ea typeface="迷你简中楷" panose="02010609010101010101" pitchFamily="49" charset="-122"/>
              </a:rPr>
            </a:br>
            <a:r>
              <a:rPr lang="en-US" altLang="zh-CN" b="1" dirty="0" smtClean="0">
                <a:ea typeface="迷你简中楷" panose="02010609010101010101" pitchFamily="49" charset="-122"/>
              </a:rPr>
              <a:t/>
            </a:r>
            <a:br>
              <a:rPr lang="en-US" altLang="zh-CN" b="1" dirty="0" smtClean="0">
                <a:ea typeface="迷你简中楷" panose="02010609010101010101" pitchFamily="49" charset="-122"/>
              </a:rPr>
            </a:br>
            <a:endParaRPr lang="en-MY" b="1" dirty="0">
              <a:ea typeface="迷你简中楷" panose="0201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42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 smtClean="0">
                <a:ea typeface="迷你简中楷" panose="02010609010101010101" pitchFamily="49" charset="-122"/>
              </a:rPr>
              <a:t>团契领会</a:t>
            </a:r>
            <a:endParaRPr lang="en-MY" sz="6600" b="1" dirty="0">
              <a:ea typeface="迷你简中楷" panose="0201060901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dirty="0" smtClean="0">
                <a:ea typeface="迷你简中楷" panose="02010609010101010101" pitchFamily="49" charset="-122"/>
              </a:rPr>
              <a:t>带领团契聚会流程之人</a:t>
            </a:r>
            <a:endParaRPr lang="en-MY" sz="4800" dirty="0">
              <a:ea typeface="迷你简中楷" panose="02010609010101010101" pitchFamily="49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03376"/>
            <a:ext cx="2847975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"/>
          <a:stretch/>
        </p:blipFill>
        <p:spPr>
          <a:xfrm>
            <a:off x="107504" y="2596231"/>
            <a:ext cx="3962400" cy="38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8" y="0"/>
            <a:ext cx="9176467" cy="6858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FF00"/>
                </a:solidFill>
                <a:ea typeface="迷你简中楷" panose="02010609010101010101" pitchFamily="49" charset="-122"/>
              </a:rPr>
              <a:t>团契聚会流程</a:t>
            </a:r>
            <a:endParaRPr lang="en-MY" sz="4800" b="1" dirty="0">
              <a:solidFill>
                <a:srgbClr val="FFFF00"/>
              </a:solidFill>
              <a:ea typeface="迷你简中楷" panose="0201060901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0120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代祷事项</a:t>
            </a:r>
            <a:endParaRPr lang="en-US" altLang="zh-CN" dirty="0" smtClean="0">
              <a:solidFill>
                <a:schemeClr val="bg1"/>
              </a:solidFill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开始祷告</a:t>
            </a:r>
            <a:endParaRPr lang="en-US" altLang="zh-CN" dirty="0" smtClean="0">
              <a:solidFill>
                <a:schemeClr val="bg1"/>
              </a:solidFill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solidFill>
                  <a:schemeClr val="bg1"/>
                </a:solidFill>
                <a:ea typeface="迷你简中楷" panose="02010609010101010101" pitchFamily="49" charset="-122"/>
              </a:rPr>
              <a:t>破</a:t>
            </a: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冰</a:t>
            </a:r>
            <a:r>
              <a:rPr lang="en-US" altLang="zh-CN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(</a:t>
            </a: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看情况</a:t>
            </a:r>
            <a:r>
              <a:rPr lang="en-US" altLang="zh-CN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)</a:t>
            </a:r>
          </a:p>
          <a:p>
            <a:pPr marL="514350" indent="-514350">
              <a:buAutoNum type="arabicPeriod"/>
            </a:pPr>
            <a:r>
              <a:rPr lang="zh-CN" altLang="en-US" dirty="0">
                <a:solidFill>
                  <a:schemeClr val="bg1"/>
                </a:solidFill>
                <a:ea typeface="迷你简中楷" panose="02010609010101010101" pitchFamily="49" charset="-122"/>
              </a:rPr>
              <a:t>敬</a:t>
            </a: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拜赞美</a:t>
            </a:r>
            <a:endParaRPr lang="en-US" altLang="zh-CN" dirty="0" smtClean="0">
              <a:solidFill>
                <a:schemeClr val="bg1"/>
              </a:solidFill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经文分享 </a:t>
            </a:r>
            <a:r>
              <a:rPr lang="en-US" altLang="zh-CN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&amp; </a:t>
            </a: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背诵经文</a:t>
            </a:r>
            <a:endParaRPr lang="en-US" altLang="zh-CN" dirty="0" smtClean="0">
              <a:solidFill>
                <a:schemeClr val="bg1"/>
              </a:solidFill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solidFill>
                  <a:schemeClr val="bg1"/>
                </a:solidFill>
                <a:ea typeface="迷你简中楷" panose="02010609010101010101" pitchFamily="49" charset="-122"/>
              </a:rPr>
              <a:t>节</a:t>
            </a: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目</a:t>
            </a:r>
            <a:endParaRPr lang="en-US" altLang="zh-CN" dirty="0" smtClean="0">
              <a:solidFill>
                <a:schemeClr val="bg1"/>
              </a:solidFill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solidFill>
                  <a:schemeClr val="bg1"/>
                </a:solidFill>
                <a:ea typeface="迷你简中楷" panose="02010609010101010101" pitchFamily="49" charset="-122"/>
              </a:rPr>
              <a:t>报</a:t>
            </a: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告</a:t>
            </a:r>
            <a:endParaRPr lang="en-US" altLang="zh-CN" dirty="0" smtClean="0">
              <a:solidFill>
                <a:schemeClr val="bg1"/>
              </a:solidFill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solidFill>
                  <a:schemeClr val="bg1"/>
                </a:solidFill>
                <a:ea typeface="迷你简中楷" panose="02010609010101010101" pitchFamily="49" charset="-122"/>
              </a:rPr>
              <a:t>结</a:t>
            </a: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束诗歌</a:t>
            </a:r>
            <a:endParaRPr lang="en-US" altLang="zh-CN" dirty="0" smtClean="0">
              <a:solidFill>
                <a:schemeClr val="bg1"/>
              </a:solidFill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solidFill>
                  <a:schemeClr val="bg1"/>
                </a:solidFill>
                <a:ea typeface="迷你简中楷" panose="02010609010101010101" pitchFamily="49" charset="-122"/>
              </a:rPr>
              <a:t>结</a:t>
            </a: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束祷告</a:t>
            </a:r>
            <a:endParaRPr lang="en-US" altLang="zh-CN" dirty="0" smtClean="0">
              <a:solidFill>
                <a:schemeClr val="bg1"/>
              </a:solidFill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默祷 </a:t>
            </a:r>
            <a:r>
              <a:rPr lang="en-US" altLang="zh-CN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&amp; </a:t>
            </a:r>
            <a:r>
              <a:rPr lang="zh-CN" altLang="en-US" dirty="0" smtClean="0">
                <a:solidFill>
                  <a:schemeClr val="bg1"/>
                </a:solidFill>
                <a:ea typeface="迷你简中楷" panose="02010609010101010101" pitchFamily="49" charset="-122"/>
              </a:rPr>
              <a:t>平安散会</a:t>
            </a:r>
            <a:endParaRPr lang="en-US" altLang="zh-CN" dirty="0" smtClean="0">
              <a:solidFill>
                <a:schemeClr val="bg1"/>
              </a:solidFill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endParaRPr lang="en-MY" dirty="0">
              <a:solidFill>
                <a:schemeClr val="bg1"/>
              </a:solidFill>
              <a:ea typeface="迷你简中楷" panose="0201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6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-16227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ea typeface="迷你简中楷" panose="02010609010101010101" pitchFamily="49" charset="-122"/>
              </a:rPr>
              <a:t>领会职责</a:t>
            </a:r>
            <a:endParaRPr lang="en-MY" sz="5400" b="1" dirty="0">
              <a:ea typeface="迷你简中楷" panose="0201060901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764704"/>
            <a:ext cx="7992888" cy="511256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zh-CN" altLang="en-US" sz="3600" dirty="0" smtClean="0">
                <a:ea typeface="迷你简中楷" panose="02010609010101010101" pitchFamily="49" charset="-122"/>
              </a:rPr>
              <a:t>早到布道所，自动询问团长和副团长是否程序有更改</a:t>
            </a:r>
            <a:endParaRPr lang="en-US" altLang="zh-CN" sz="3600" dirty="0" smtClean="0"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r>
              <a:rPr lang="zh-CN" altLang="en-US" sz="3600" dirty="0" smtClean="0">
                <a:ea typeface="迷你简中楷" panose="02010609010101010101" pitchFamily="49" charset="-122"/>
              </a:rPr>
              <a:t>熟悉聚会程序，</a:t>
            </a:r>
            <a:r>
              <a:rPr lang="zh-CN" altLang="en-US" sz="3600" dirty="0">
                <a:ea typeface="迷你简中楷" panose="02010609010101010101" pitchFamily="49" charset="-122"/>
              </a:rPr>
              <a:t>确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保聚会的流畅</a:t>
            </a:r>
            <a:endParaRPr lang="en-US" altLang="zh-CN" sz="3600" dirty="0" smtClean="0"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r>
              <a:rPr lang="zh-CN" altLang="en-US" sz="3600" dirty="0" smtClean="0">
                <a:ea typeface="迷你简中楷" panose="02010609010101010101" pitchFamily="49" charset="-122"/>
              </a:rPr>
              <a:t>服装端庄整齐；谈吐清楚简洁，切勿多言</a:t>
            </a:r>
            <a:endParaRPr lang="en-US" altLang="zh-CN" sz="3600" dirty="0" smtClean="0">
              <a:ea typeface="迷你简中楷" panose="02010609010101010101" pitchFamily="49" charset="-122"/>
            </a:endParaRPr>
          </a:p>
          <a:p>
            <a:pPr marL="514350" indent="-514350">
              <a:buAutoNum type="arabicPeriod"/>
            </a:pPr>
            <a:r>
              <a:rPr lang="zh-CN" altLang="en-US" sz="3600" dirty="0" smtClean="0">
                <a:ea typeface="迷你简中楷" panose="02010609010101010101" pitchFamily="49" charset="-122"/>
              </a:rPr>
              <a:t>须自行预备开始祷告及结束祷告</a:t>
            </a:r>
            <a:endParaRPr lang="en-US" altLang="zh-CN" sz="3600" dirty="0">
              <a:ea typeface="迷你简中楷" panose="02010609010101010101" pitchFamily="49" charset="-122"/>
            </a:endParaRPr>
          </a:p>
          <a:p>
            <a:pPr marL="0" indent="0">
              <a:buNone/>
            </a:pPr>
            <a:r>
              <a:rPr lang="en-US" altLang="zh-CN" sz="3600" dirty="0" smtClean="0">
                <a:ea typeface="迷你简中楷" panose="02010609010101010101" pitchFamily="49" charset="-122"/>
              </a:rPr>
              <a:t>-  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宜先写祷文，能背诵最好，读出也无妨。应事先练习吐字及抑扬顿挫。</a:t>
            </a:r>
            <a:endParaRPr lang="en-US" altLang="zh-CN" sz="3600" dirty="0" smtClean="0">
              <a:ea typeface="迷你简中楷" panose="0201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53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775245"/>
            <a:ext cx="76431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 smtClean="0">
                <a:ea typeface="迷你简中楷" panose="02010609010101010101" pitchFamily="49" charset="-122"/>
              </a:rPr>
              <a:t>5. 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可</a:t>
            </a:r>
            <a:r>
              <a:rPr lang="zh-CN" altLang="en-US" sz="3600" dirty="0">
                <a:ea typeface="迷你简中楷" panose="02010609010101010101" pitchFamily="49" charset="-122"/>
              </a:rPr>
              <a:t>根据聚会主题来选择结束诗歌 </a:t>
            </a:r>
            <a:endParaRPr lang="en-US" altLang="zh-CN" sz="3600" dirty="0">
              <a:ea typeface="迷你简中楷" panose="02010609010101010101" pitchFamily="49" charset="-122"/>
            </a:endParaRPr>
          </a:p>
          <a:p>
            <a:pPr marL="0" indent="0">
              <a:buNone/>
            </a:pPr>
            <a:r>
              <a:rPr lang="en-US" altLang="zh-CN" sz="3600" dirty="0">
                <a:ea typeface="迷你简中楷" panose="02010609010101010101" pitchFamily="49" charset="-122"/>
              </a:rPr>
              <a:t>      </a:t>
            </a:r>
            <a:r>
              <a:rPr lang="zh-CN" altLang="en-US" sz="3600" dirty="0">
                <a:ea typeface="迷你简中楷" panose="02010609010101010101" pitchFamily="49" charset="-122"/>
              </a:rPr>
              <a:t>*** 记得通知</a:t>
            </a:r>
            <a:r>
              <a:rPr lang="en-US" altLang="zh-CN" sz="3600" dirty="0">
                <a:ea typeface="迷你简中楷" panose="02010609010101010101" pitchFamily="49" charset="-122"/>
              </a:rPr>
              <a:t>PA !!</a:t>
            </a:r>
          </a:p>
          <a:p>
            <a:pPr marL="0" indent="0">
              <a:buNone/>
            </a:pPr>
            <a:r>
              <a:rPr lang="en-US" altLang="zh-CN" sz="3600" dirty="0" smtClean="0">
                <a:ea typeface="迷你简中楷" panose="02010609010101010101" pitchFamily="49" charset="-122"/>
              </a:rPr>
              <a:t>6. </a:t>
            </a:r>
            <a:r>
              <a:rPr lang="zh-CN" altLang="en-US" sz="3600" dirty="0">
                <a:ea typeface="迷你简中楷" panose="02010609010101010101" pitchFamily="49" charset="-122"/>
              </a:rPr>
              <a:t>确保奉献袋就位，提醒领唱收奉献</a:t>
            </a:r>
            <a:endParaRPr lang="en-US" altLang="zh-CN" sz="3600" dirty="0">
              <a:ea typeface="迷你简中楷" panose="02010609010101010101" pitchFamily="49" charset="-122"/>
            </a:endParaRPr>
          </a:p>
          <a:p>
            <a:pPr marL="0" indent="0">
              <a:buNone/>
            </a:pP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84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952756" cy="45913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41784"/>
            <a:ext cx="5328592" cy="1143000"/>
          </a:xfrm>
        </p:spPr>
        <p:txBody>
          <a:bodyPr>
            <a:noAutofit/>
          </a:bodyPr>
          <a:lstStyle/>
          <a:p>
            <a:r>
              <a:rPr lang="zh-CN" altLang="en-US" sz="7200" b="1" dirty="0" smtClean="0">
                <a:ea typeface="迷你简中楷" panose="02010609010101010101" pitchFamily="49" charset="-122"/>
              </a:rPr>
              <a:t>招待员</a:t>
            </a:r>
            <a:endParaRPr lang="en-MY" sz="7200" b="1" dirty="0">
              <a:ea typeface="迷你简中楷" panose="0201060901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412776"/>
            <a:ext cx="6876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dirty="0" smtClean="0">
                <a:ea typeface="迷你简中楷" panose="02010609010101010101" pitchFamily="49" charset="-122"/>
              </a:rPr>
              <a:t>有谦卑服侍的精神，</a:t>
            </a:r>
            <a:endParaRPr lang="en-US" altLang="zh-CN" sz="4000" dirty="0" smtClean="0">
              <a:ea typeface="迷你简中楷" panose="02010609010101010101" pitchFamily="49" charset="-122"/>
            </a:endParaRPr>
          </a:p>
          <a:p>
            <a:pPr algn="r"/>
            <a:r>
              <a:rPr lang="zh-CN" altLang="en-US" sz="4000" dirty="0" smtClean="0">
                <a:ea typeface="迷你简中楷" panose="02010609010101010101" pitchFamily="49" charset="-122"/>
              </a:rPr>
              <a:t>带给会众</a:t>
            </a:r>
            <a:r>
              <a:rPr lang="zh-CN" altLang="en-US" sz="4000" dirty="0">
                <a:ea typeface="迷你简中楷" panose="02010609010101010101" pitchFamily="49" charset="-122"/>
              </a:rPr>
              <a:t>“</a:t>
            </a:r>
            <a:r>
              <a:rPr lang="zh-CN" altLang="en-US" sz="4000" dirty="0" smtClean="0">
                <a:ea typeface="迷你简中楷" panose="02010609010101010101" pitchFamily="49" charset="-122"/>
              </a:rPr>
              <a:t>家”的感觉。</a:t>
            </a:r>
            <a:endParaRPr lang="en-MY" sz="4000" dirty="0">
              <a:ea typeface="迷你简中楷" panose="0201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44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" y="44624"/>
            <a:ext cx="9127604" cy="6836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ea typeface="迷你简中楷" panose="02010609010101010101" pitchFamily="49" charset="-122"/>
              </a:rPr>
              <a:t>招待员职责</a:t>
            </a:r>
            <a:endParaRPr lang="en-MY" sz="6000" b="1" dirty="0">
              <a:ea typeface="迷你简中楷" panose="0201060901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784887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i="1" dirty="0" smtClean="0">
                <a:solidFill>
                  <a:srgbClr val="7030A0"/>
                </a:solidFill>
                <a:ea typeface="迷你简中楷" panose="02010609010101010101" pitchFamily="49" charset="-122"/>
              </a:rPr>
              <a:t>团契：</a:t>
            </a:r>
            <a:endParaRPr lang="en-US" altLang="zh-CN" sz="4000" b="1" i="1" dirty="0" smtClean="0">
              <a:solidFill>
                <a:srgbClr val="7030A0"/>
              </a:solidFill>
              <a:ea typeface="迷你简中楷" panose="02010609010101010101" pitchFamily="49" charset="-122"/>
            </a:endParaRPr>
          </a:p>
          <a:p>
            <a:pPr marL="0" indent="0">
              <a:buNone/>
            </a:pPr>
            <a:r>
              <a:rPr lang="en-US" altLang="zh-CN" sz="3600" dirty="0" smtClean="0">
                <a:ea typeface="迷你简中楷" panose="02010609010101010101" pitchFamily="49" charset="-122"/>
              </a:rPr>
              <a:t>1. 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准时抵达布道所</a:t>
            </a:r>
            <a:endParaRPr lang="en-US" altLang="zh-CN" sz="3600" dirty="0">
              <a:ea typeface="迷你简中楷" panose="02010609010101010101" pitchFamily="49" charset="-122"/>
            </a:endParaRPr>
          </a:p>
          <a:p>
            <a:pPr marL="0" indent="0">
              <a:buNone/>
            </a:pPr>
            <a:r>
              <a:rPr lang="en-US" altLang="zh-CN" sz="3600" dirty="0" smtClean="0">
                <a:ea typeface="迷你简中楷" panose="02010609010101010101" pitchFamily="49" charset="-122"/>
              </a:rPr>
              <a:t>2. 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保持微笑、友善和热情地迎接契友  </a:t>
            </a:r>
            <a:endParaRPr lang="en-US" altLang="zh-CN" sz="3600" dirty="0" smtClean="0">
              <a:ea typeface="迷你简中楷" panose="02010609010101010101" pitchFamily="49" charset="-122"/>
            </a:endParaRPr>
          </a:p>
          <a:p>
            <a:pPr marL="0" indent="0">
              <a:buNone/>
            </a:pPr>
            <a:r>
              <a:rPr lang="en-US" altLang="zh-CN" sz="3600" dirty="0">
                <a:ea typeface="迷你简中楷" panose="02010609010101010101" pitchFamily="49" charset="-122"/>
              </a:rPr>
              <a:t> </a:t>
            </a:r>
            <a:r>
              <a:rPr lang="en-US" altLang="zh-CN" sz="3600" dirty="0" smtClean="0">
                <a:ea typeface="迷你简中楷" panose="02010609010101010101" pitchFamily="49" charset="-122"/>
              </a:rPr>
              <a:t>    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到来</a:t>
            </a:r>
            <a:r>
              <a:rPr lang="en-US" altLang="zh-CN" sz="3600" dirty="0" smtClean="0">
                <a:ea typeface="迷你简中楷" panose="02010609010101010101" pitchFamily="49" charset="-122"/>
              </a:rPr>
              <a:t> </a:t>
            </a:r>
          </a:p>
          <a:p>
            <a:pPr marL="0" indent="0">
              <a:buNone/>
            </a:pPr>
            <a:r>
              <a:rPr lang="en-US" altLang="zh-CN" sz="3600" dirty="0" smtClean="0">
                <a:ea typeface="迷你简中楷" panose="02010609010101010101" pitchFamily="49" charset="-122"/>
              </a:rPr>
              <a:t>3. 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观察是否有新契友，告诉关怀组</a:t>
            </a:r>
            <a:endParaRPr lang="en-US" altLang="zh-CN" sz="3600" dirty="0" smtClean="0">
              <a:ea typeface="迷你简中楷" panose="02010609010101010101" pitchFamily="49" charset="-122"/>
            </a:endParaRPr>
          </a:p>
          <a:p>
            <a:pPr marL="0" indent="0">
              <a:buNone/>
            </a:pPr>
            <a:r>
              <a:rPr lang="en-US" altLang="zh-CN" sz="3600" dirty="0" smtClean="0">
                <a:ea typeface="迷你简中楷" panose="02010609010101010101" pitchFamily="49" charset="-122"/>
              </a:rPr>
              <a:t>4. 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收奉献 </a:t>
            </a:r>
            <a:r>
              <a:rPr lang="en-US" altLang="zh-CN" sz="3600" dirty="0" smtClean="0">
                <a:ea typeface="迷你简中楷" panose="02010609010101010101" pitchFamily="49" charset="-122"/>
              </a:rPr>
              <a:t>(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在敬拜赞美之后</a:t>
            </a:r>
            <a:r>
              <a:rPr lang="en-US" altLang="zh-CN" sz="3600" dirty="0" smtClean="0">
                <a:ea typeface="迷你简中楷" panose="02010609010101010101" pitchFamily="49" charset="-122"/>
              </a:rPr>
              <a:t>)</a:t>
            </a:r>
          </a:p>
          <a:p>
            <a:pPr>
              <a:buFontTx/>
              <a:buChar char="-"/>
            </a:pPr>
            <a:r>
              <a:rPr lang="zh-CN" altLang="en-US" sz="3600" dirty="0" smtClean="0">
                <a:ea typeface="迷你简中楷" panose="02010609010101010101" pitchFamily="49" charset="-122"/>
              </a:rPr>
              <a:t>收完奉献之后，恭敬站在台前，</a:t>
            </a:r>
            <a:endParaRPr lang="en-US" altLang="zh-CN" sz="3600" dirty="0" smtClean="0">
              <a:ea typeface="迷你简中楷" panose="02010609010101010101" pitchFamily="49" charset="-122"/>
            </a:endParaRPr>
          </a:p>
          <a:p>
            <a:pPr>
              <a:buFontTx/>
              <a:buChar char="-"/>
            </a:pPr>
            <a:r>
              <a:rPr lang="zh-CN" altLang="en-US" sz="3600" dirty="0" smtClean="0">
                <a:ea typeface="迷你简中楷" panose="02010609010101010101" pitchFamily="49" charset="-122"/>
              </a:rPr>
              <a:t>唱完 </a:t>
            </a:r>
            <a:r>
              <a:rPr lang="en-US" altLang="zh-CN" sz="3600" dirty="0" smtClean="0">
                <a:ea typeface="迷你简中楷" panose="02010609010101010101" pitchFamily="49" charset="-122"/>
              </a:rPr>
              <a:t>《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献礼文</a:t>
            </a:r>
            <a:r>
              <a:rPr lang="en-US" altLang="zh-CN" sz="3600" dirty="0" smtClean="0">
                <a:ea typeface="迷你简中楷" panose="02010609010101010101" pitchFamily="49" charset="-122"/>
              </a:rPr>
              <a:t>》</a:t>
            </a:r>
            <a:r>
              <a:rPr lang="zh-CN" altLang="en-US" sz="3600" dirty="0" smtClean="0">
                <a:ea typeface="迷你简中楷" panose="02010609010101010101" pitchFamily="49" charset="-122"/>
              </a:rPr>
              <a:t>后才回座</a:t>
            </a:r>
            <a:endParaRPr lang="en-US" altLang="zh-CN" sz="3600" dirty="0" smtClean="0">
              <a:ea typeface="迷你简中楷" panose="0201060901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32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482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事奉人员培训</vt:lpstr>
      <vt:lpstr>PowerPoint Presentation</vt:lpstr>
      <vt:lpstr>事奉人员的基本要求： 1. 清楚重生得救 2. 固定出席崇拜 3. 愿意谦卑服侍 4. 以神为中心 5. 委身参与 6. 多祷告、多练习 7. 提前到布道所练习   </vt:lpstr>
      <vt:lpstr>团契领会</vt:lpstr>
      <vt:lpstr>团契聚会流程</vt:lpstr>
      <vt:lpstr>领会职责</vt:lpstr>
      <vt:lpstr>PowerPoint Presentation</vt:lpstr>
      <vt:lpstr>招待员</vt:lpstr>
      <vt:lpstr>招待员职责</vt:lpstr>
      <vt:lpstr>PowerPoint Presentation</vt:lpstr>
      <vt:lpstr>招待员禁忌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事奉人员培训</dc:title>
  <dc:creator>Mandy Kii</dc:creator>
  <cp:lastModifiedBy>Mandy Kii</cp:lastModifiedBy>
  <cp:revision>18</cp:revision>
  <dcterms:created xsi:type="dcterms:W3CDTF">2016-10-12T13:59:09Z</dcterms:created>
  <dcterms:modified xsi:type="dcterms:W3CDTF">2016-10-15T14:59:16Z</dcterms:modified>
</cp:coreProperties>
</file>