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 varScale="1">
        <p:scale>
          <a:sx n="75" d="100"/>
          <a:sy n="75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FD1ED-658E-4DBF-A4D6-5B51DB16A5A2}" type="datetimeFigureOut">
              <a:rPr lang="en-US" smtClean="0"/>
              <a:pPr/>
              <a:t>12/17/2011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AFB2-01A7-400C-8133-F11F79EB5E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628384" cy="1224136"/>
          </a:xfrm>
        </p:spPr>
        <p:txBody>
          <a:bodyPr/>
          <a:lstStyle/>
          <a:p>
            <a:r>
              <a:rPr lang="zh-CN" altLang="en-US" dirty="0" smtClean="0">
                <a:solidFill>
                  <a:srgbClr val="C00000"/>
                </a:solidFill>
                <a:latin typeface="方正粗倩繁体" pitchFamily="65" charset="-122"/>
                <a:ea typeface="方正粗倩繁体" pitchFamily="65" charset="-122"/>
              </a:rPr>
              <a:t>迎上新生活的挑战</a:t>
            </a:r>
            <a:endParaRPr lang="zh-CN" altLang="en-US" dirty="0">
              <a:solidFill>
                <a:srgbClr val="C00000"/>
              </a:solidFill>
              <a:latin typeface="方正粗倩繁体" pitchFamily="65" charset="-122"/>
              <a:ea typeface="方正粗倩繁体" pitchFamily="65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140968"/>
            <a:ext cx="5616624" cy="72008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>                     </a:t>
            </a:r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约书亚记一</a:t>
            </a:r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>1</a:t>
            </a:r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～</a:t>
            </a:r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>9</a:t>
            </a:r>
            <a:endParaRPr lang="en-US" dirty="0">
              <a:latin typeface="方正华隶繁体" pitchFamily="65" charset="-122"/>
              <a:ea typeface="方正华隶繁体" pitchFamily="65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  唯一条件：</a:t>
            </a: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/>
            </a:r>
            <a:b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</a:b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  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遵行立约条件～遵行律法、诫命</a:t>
            </a: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..</a:t>
            </a:r>
            <a:endParaRPr lang="en-US" dirty="0">
              <a:latin typeface="方正华隶简体" pitchFamily="65" charset="-122"/>
              <a:ea typeface="方正华隶简体" pitchFamily="65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1.</a:t>
            </a:r>
            <a:r>
              <a:rPr lang="zh-CN" altLang="en-US" dirty="0" smtClean="0"/>
              <a:t>  立约蒙福的条件 </a:t>
            </a:r>
            <a:r>
              <a:rPr lang="zh-CN" altLang="en-US" sz="2400" dirty="0" smtClean="0"/>
              <a:t>参出十九</a:t>
            </a:r>
            <a:r>
              <a:rPr lang="en-US" altLang="zh-CN" sz="2400" dirty="0" smtClean="0"/>
              <a:t>3-6. </a:t>
            </a:r>
            <a:r>
              <a:rPr lang="en-US" altLang="zh-CN" dirty="0" smtClean="0"/>
              <a:t> </a:t>
            </a:r>
            <a:r>
              <a:rPr lang="en-US" altLang="zh-CN" sz="2400" dirty="0" smtClean="0"/>
              <a:t>  </a:t>
            </a:r>
          </a:p>
          <a:p>
            <a:pPr marL="457200" indent="-457200">
              <a:buNone/>
            </a:pPr>
            <a:r>
              <a:rPr lang="en-US" altLang="zh-CN" sz="2400" dirty="0" smtClean="0"/>
              <a:t>	      </a:t>
            </a:r>
            <a:r>
              <a:rPr lang="zh-CN" altLang="en-US" dirty="0" smtClean="0"/>
              <a:t>是旧约圣经指出立约者蒙福的因素 </a:t>
            </a:r>
            <a:r>
              <a:rPr lang="zh-CN" altLang="en-US" sz="2400" dirty="0" smtClean="0"/>
              <a:t>参诗一</a:t>
            </a:r>
            <a:r>
              <a:rPr lang="en-US" altLang="zh-CN" sz="2400" dirty="0" smtClean="0"/>
              <a:t>. </a:t>
            </a: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	</a:t>
            </a:r>
          </a:p>
          <a:p>
            <a:pPr marL="457200" indent="-457200">
              <a:buNone/>
            </a:pPr>
            <a:r>
              <a:rPr lang="en-US" altLang="zh-CN" sz="2400" dirty="0" smtClean="0"/>
              <a:t>	    </a:t>
            </a:r>
            <a:r>
              <a:rPr lang="en-US" altLang="zh-CN" dirty="0" smtClean="0"/>
              <a:t>2.   </a:t>
            </a:r>
            <a:r>
              <a:rPr lang="zh-CN" altLang="en-US" dirty="0" smtClean="0"/>
              <a:t>不可离开口、不停思想律法诫命</a:t>
            </a:r>
            <a:r>
              <a:rPr lang="en-US" altLang="zh-CN" dirty="0" smtClean="0"/>
              <a:t>..</a:t>
            </a:r>
            <a:endParaRPr lang="en-US" altLang="zh-CN" sz="2400" dirty="0" smtClean="0"/>
          </a:p>
          <a:p>
            <a:pPr marL="457200" indent="-457200">
              <a:buNone/>
            </a:pPr>
            <a:endParaRPr lang="en-US" altLang="zh-CN" sz="2400" dirty="0" smtClean="0"/>
          </a:p>
          <a:p>
            <a:pPr marL="457200" indent="-457200">
              <a:buNone/>
            </a:pPr>
            <a:r>
              <a:rPr lang="en-US" altLang="zh-CN" sz="2400" dirty="0" smtClean="0"/>
              <a:t>		  </a:t>
            </a:r>
            <a:r>
              <a:rPr lang="en-US" altLang="zh-CN" dirty="0" smtClean="0"/>
              <a:t>3.  </a:t>
            </a:r>
            <a:r>
              <a:rPr lang="zh-CN" altLang="en-US" dirty="0" smtClean="0"/>
              <a:t>遵行律法诫命成为约书亚完成使命的根本    </a:t>
            </a:r>
            <a:r>
              <a:rPr lang="en-US" altLang="zh-CN" dirty="0" smtClean="0"/>
              <a:t>		</a:t>
            </a:r>
            <a:r>
              <a:rPr lang="zh-CN" altLang="en-US" dirty="0" smtClean="0"/>
              <a:t>动力</a:t>
            </a:r>
            <a:r>
              <a:rPr lang="zh-CN" altLang="en-US" sz="2400" dirty="0" smtClean="0"/>
              <a:t> 书三～十一章</a:t>
            </a:r>
            <a:endParaRPr lang="en-US" altLang="zh-CN" sz="2400" dirty="0" smtClean="0"/>
          </a:p>
          <a:p>
            <a:pPr marL="457200" indent="-457200">
              <a:buNone/>
            </a:pPr>
            <a:r>
              <a:rPr lang="en-US" altLang="zh-CN" sz="2400" dirty="0" smtClean="0">
                <a:latin typeface="方正粗圆简体" pitchFamily="65" charset="-122"/>
                <a:ea typeface="方正粗圆简体" pitchFamily="65" charset="-122"/>
              </a:rPr>
              <a:t>				</a:t>
            </a:r>
            <a:r>
              <a:rPr lang="zh-CN" altLang="en-US" sz="2400" dirty="0" smtClean="0">
                <a:latin typeface="方正粗圆简体" pitchFamily="65" charset="-122"/>
                <a:ea typeface="方正粗圆简体" pitchFamily="65" charset="-122"/>
              </a:rPr>
              <a:t>约书亚</a:t>
            </a:r>
            <a:r>
              <a:rPr lang="zh-CN" altLang="en-US" sz="2400" i="1" dirty="0" smtClean="0">
                <a:latin typeface="方正粗圆简体" pitchFamily="65" charset="-122"/>
                <a:ea typeface="方正粗圆简体" pitchFamily="65" charset="-122"/>
              </a:rPr>
              <a:t>当 </a:t>
            </a:r>
            <a:r>
              <a:rPr lang="zh-CN" altLang="en-US" sz="2400" dirty="0" smtClean="0">
                <a:latin typeface="方正粗圆简体" pitchFamily="65" charset="-122"/>
                <a:ea typeface="方正粗圆简体" pitchFamily="65" charset="-122"/>
              </a:rPr>
              <a:t>刚强壮胆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 marL="457200" indent="-457200">
              <a:buNone/>
            </a:pP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	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思考问题：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《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遵行神的话，一定顺利、蒙恩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》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你了解吗！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 marL="457200" indent="-457200">
              <a:buNone/>
            </a:pP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	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参考书：圣经好好吃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/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全民读经法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/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读经力量大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/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这样读经就对了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 marL="457200" indent="-457200" algn="ctr">
              <a:buNone/>
            </a:pPr>
            <a:endParaRPr lang="zh-CN" altLang="en-US" sz="2400" b="1" dirty="0" smtClean="0">
              <a:latin typeface="方正魏碑简体" pitchFamily="65" charset="-122"/>
              <a:ea typeface="方正魏碑简体" pitchFamily="65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  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</a:t>
            </a:r>
            <a:endParaRPr lang="en-US" altLang="zh-CN" sz="4000" dirty="0" smtClean="0">
              <a:latin typeface="方正粗圆简体" pitchFamily="65" charset="-122"/>
              <a:ea typeface="方正粗圆简体" pitchFamily="65" charset="-122"/>
            </a:endParaRP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以色列人进入迦南应许地，从游牧生活进入农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	</a:t>
            </a:r>
            <a:r>
              <a:rPr lang="zh-CN" altLang="en-US" dirty="0" smtClean="0"/>
              <a:t>耕社会，四十年的旷野游牧生涯原为着进入迦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南过新生活：更清楚认识神、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更多了解律法诫命、更熟识敬拜事宜、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更多知道各地的实情、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各族群生活社会的变迁</a:t>
            </a:r>
            <a:r>
              <a:rPr lang="en-US" altLang="zh-CN" dirty="0" smtClean="0"/>
              <a:t>…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但以色列人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在旷野四十年没有把握时机学习、</a:t>
            </a:r>
            <a:endParaRPr lang="en-US" altLang="zh-CN" dirty="0" smtClean="0">
              <a:latin typeface="方正华隶简体" pitchFamily="65" charset="-122"/>
              <a:ea typeface="方正华隶简体" pitchFamily="65" charset="-122"/>
            </a:endParaRPr>
          </a:p>
          <a:p>
            <a:pPr>
              <a:buNone/>
            </a:pP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	    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没有预备接受新生活</a:t>
            </a: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	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的挑战！</a:t>
            </a:r>
            <a:endParaRPr lang="en-US" dirty="0">
              <a:latin typeface="方正华隶简体" pitchFamily="65" charset="-122"/>
              <a:ea typeface="方正华隶简体" pitchFamily="65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</a:t>
            </a:r>
            <a:endParaRPr lang="en-US" altLang="zh-CN" dirty="0" smtClean="0">
              <a:latin typeface="方正华隶简体" pitchFamily="65" charset="-122"/>
              <a:ea typeface="方正华隶简体" pitchFamily="65" charset="-122"/>
            </a:endParaRP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进入迦南、承受了产业，从游牧生活、改变进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</a:t>
            </a:r>
            <a:r>
              <a:rPr lang="zh-CN" altLang="en-US" dirty="0" smtClean="0"/>
              <a:t>入农业的新生涯，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面对其他族群文化、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宗教习惯、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生活方式、价值</a:t>
            </a:r>
            <a:r>
              <a:rPr lang="en-US" altLang="zh-CN" dirty="0" smtClean="0"/>
              <a:t>…</a:t>
            </a:r>
            <a:r>
              <a:rPr lang="zh-CN" altLang="en-US" dirty="0" smtClean="0"/>
              <a:t>的挑战、压力，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/>
              <a:t>以色列人卻因为没有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预备好、屈服于</a:t>
            </a: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/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被压制</a:t>
            </a: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/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被</a:t>
            </a: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	</a:t>
            </a: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引诱在异族的文化、宗教、经济之下</a:t>
            </a:r>
            <a:r>
              <a:rPr lang="en-US" altLang="zh-CN" dirty="0" smtClean="0">
                <a:latin typeface="方正华隶简体" pitchFamily="65" charset="-122"/>
                <a:ea typeface="方正华隶简体" pitchFamily="65" charset="-122"/>
              </a:rPr>
              <a:t>…</a:t>
            </a:r>
            <a:endParaRPr lang="en-US" dirty="0">
              <a:latin typeface="方正华隶简体" pitchFamily="65" charset="-122"/>
              <a:ea typeface="方正华隶简体" pitchFamily="65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>
                <a:latin typeface="方正华隶简体" pitchFamily="65" charset="-122"/>
                <a:ea typeface="方正华隶简体" pitchFamily="65" charset="-122"/>
              </a:rPr>
              <a:t>  </a:t>
            </a:r>
            <a:r>
              <a:rPr lang="zh-CN" altLang="en-US" sz="4000" dirty="0" smtClean="0">
                <a:latin typeface="方正华隶简体" pitchFamily="65" charset="-122"/>
                <a:ea typeface="方正华隶简体" pitchFamily="65" charset="-122"/>
              </a:rPr>
              <a:t>结语</a:t>
            </a:r>
            <a:endParaRPr lang="en-US" sz="4000" dirty="0" smtClean="0">
              <a:latin typeface="方正华隶简体" pitchFamily="65" charset="-122"/>
              <a:ea typeface="方正华隶简体" pitchFamily="65" charset="-122"/>
            </a:endParaRPr>
          </a:p>
          <a:p>
            <a:pPr>
              <a:buNone/>
            </a:pPr>
            <a:r>
              <a:rPr lang="zh-CN" altLang="en-US" dirty="0" smtClean="0"/>
              <a:t>   从以色列人的失败经历上，能否让后现代的基督</a:t>
            </a:r>
            <a:r>
              <a:rPr lang="zh-CN" altLang="en-US" smtClean="0"/>
              <a:t>徒预备</a:t>
            </a:r>
            <a:r>
              <a:rPr lang="zh-CN" altLang="en-US" dirty="0" smtClean="0"/>
              <a:t>自己活在新挑战中吗？同样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在文化上、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生活方式上、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社会结构上、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族群冲突问题上、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贫富对立上、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教育问题上、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		</a:t>
            </a:r>
            <a:r>
              <a:rPr lang="zh-CN" altLang="en-US" dirty="0" smtClean="0"/>
              <a:t>宗教冲突上～面对这种种、基督徒预备好了吗！迎上转变了吗！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endParaRPr lang="en-US" altLang="zh-CN" dirty="0" smtClean="0">
              <a:latin typeface="方正华隶繁体" pitchFamily="65" charset="-122"/>
              <a:ea typeface="方正华隶繁体" pitchFamily="65" charset="-122"/>
            </a:endParaRPr>
          </a:p>
          <a:p>
            <a:pPr>
              <a:buNone/>
            </a:pPr>
            <a:endParaRPr lang="en-US" altLang="zh-CN" dirty="0" smtClean="0">
              <a:latin typeface="方正华隶繁体" pitchFamily="65" charset="-122"/>
              <a:ea typeface="方正华隶繁体" pitchFamily="65" charset="-122"/>
            </a:endParaRPr>
          </a:p>
          <a:p>
            <a:pPr>
              <a:buNone/>
            </a:pPr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>  </a:t>
            </a:r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引言</a:t>
            </a:r>
            <a:endParaRPr lang="en-US" altLang="zh-CN" dirty="0" smtClean="0">
              <a:latin typeface="方正华隶繁体" pitchFamily="65" charset="-122"/>
              <a:ea typeface="方正华隶繁体" pitchFamily="65" charset="-122"/>
            </a:endParaRPr>
          </a:p>
          <a:p>
            <a:pPr>
              <a:buNone/>
            </a:pPr>
            <a:r>
              <a:rPr lang="zh-CN" altLang="en-US" dirty="0" smtClean="0">
                <a:latin typeface="+mn-ea"/>
              </a:rPr>
              <a:t> </a:t>
            </a:r>
            <a:endParaRPr lang="en-US" altLang="zh-CN" dirty="0" smtClean="0">
              <a:latin typeface="+mn-ea"/>
            </a:endParaRPr>
          </a:p>
          <a:p>
            <a:pPr>
              <a:buNone/>
            </a:pPr>
            <a:r>
              <a:rPr lang="en-US" altLang="zh-CN" dirty="0" smtClean="0">
                <a:latin typeface="+mn-ea"/>
              </a:rPr>
              <a:t> </a:t>
            </a:r>
            <a:r>
              <a:rPr lang="zh-CN" altLang="en-US" dirty="0" smtClean="0">
                <a:latin typeface="+mn-ea"/>
              </a:rPr>
              <a:t>摩西带领以色列人离开埃及、在旷野漂流四十年，到了约旦河东，摩西因为违背神的吩咐～以击打磐石取代命令磐石出水～不得进入迦南应许地。</a:t>
            </a:r>
            <a:endParaRPr lang="en-US" altLang="zh-CN" dirty="0" smtClean="0">
              <a:latin typeface="+mn-ea"/>
            </a:endParaRPr>
          </a:p>
          <a:p>
            <a:pPr>
              <a:buNone/>
            </a:pPr>
            <a:r>
              <a:rPr lang="zh-CN" altLang="en-US" dirty="0" smtClean="0">
                <a:latin typeface="+mn-ea"/>
              </a:rPr>
              <a:t> 以</a:t>
            </a:r>
            <a:r>
              <a:rPr lang="zh-CN" altLang="en-US" dirty="0">
                <a:latin typeface="+mn-ea"/>
              </a:rPr>
              <a:t>色列</a:t>
            </a:r>
            <a:r>
              <a:rPr lang="zh-CN" altLang="en-US" dirty="0" smtClean="0">
                <a:latin typeface="+mn-ea"/>
              </a:rPr>
              <a:t>人在旷野是以游牧过生活，第一代的人陆续在旷野过世、在埃及学得的农耕知识也随着失去；第二代人也就过着轻松、写意的游牧生涯。</a:t>
            </a:r>
            <a:endParaRPr lang="en-US" dirty="0">
              <a:latin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这时期，埃及对迦南一带有很大的影响力～在文明上、军事上、农业上～是迦南众城邦的保护者</a:t>
            </a:r>
            <a:r>
              <a:rPr lang="en-US" altLang="zh-CN" dirty="0" smtClean="0"/>
              <a:t>.</a:t>
            </a:r>
          </a:p>
          <a:p>
            <a:pPr>
              <a:buNone/>
            </a:pPr>
            <a:r>
              <a:rPr lang="zh-CN" altLang="en-US" dirty="0" smtClean="0"/>
              <a:t>  迦南地在主前十三世纪开始、城邦已经连续建立～各城邦有自己的行政管理、军队、武器、城邦间有邦交～同时以农耕与主。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非</a:t>
            </a:r>
            <a:r>
              <a:rPr lang="zh-CN" altLang="en-US" dirty="0"/>
              <a:t>利</a:t>
            </a:r>
            <a:r>
              <a:rPr lang="zh-CN" altLang="en-US" dirty="0" smtClean="0"/>
              <a:t>士是世界第一个发明并使用</a:t>
            </a:r>
            <a:r>
              <a:rPr lang="en-US" altLang="zh-CN" dirty="0" smtClean="0"/>
              <a:t>《</a:t>
            </a:r>
            <a:r>
              <a:rPr lang="zh-CN" altLang="en-US" dirty="0" smtClean="0"/>
              <a:t>铁器</a:t>
            </a:r>
            <a:r>
              <a:rPr lang="en-US" altLang="zh-CN" dirty="0" smtClean="0"/>
              <a:t>》</a:t>
            </a:r>
            <a:r>
              <a:rPr lang="zh-CN" altLang="en-US" dirty="0" smtClean="0"/>
              <a:t>的民族，并且会以经济压制其他族群</a:t>
            </a:r>
            <a:r>
              <a:rPr lang="en-US" altLang="zh-CN" dirty="0" smtClean="0"/>
              <a:t>/</a:t>
            </a:r>
            <a:r>
              <a:rPr lang="zh-CN" altLang="en-US" dirty="0" smtClean="0"/>
              <a:t>城邦</a:t>
            </a:r>
            <a:r>
              <a:rPr lang="zh-CN" altLang="en-US" sz="2400" dirty="0" smtClean="0"/>
              <a:t>参撒上十三</a:t>
            </a:r>
            <a:r>
              <a:rPr lang="en-US" altLang="zh-CN" sz="2400" dirty="0" smtClean="0"/>
              <a:t>20-21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迦南因为农业、就拜祭掌管生产和繁殖的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巴力和亚舍拉</a:t>
            </a:r>
            <a:r>
              <a:rPr lang="en-US" altLang="zh-CN" dirty="0" smtClean="0"/>
              <a:t>》</a:t>
            </a:r>
            <a:r>
              <a:rPr lang="zh-CN" altLang="en-US" dirty="0" smtClean="0"/>
              <a:t>夫妻神。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  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约</a:t>
            </a:r>
            <a:r>
              <a:rPr lang="zh-CN" altLang="en-US" dirty="0"/>
              <a:t>书</a:t>
            </a:r>
            <a:r>
              <a:rPr lang="zh-CN" altLang="en-US" dirty="0" smtClean="0"/>
              <a:t>亚是摩西捡选的继承人，也是众族长所接受的，对这重大责任、约书亚也没有仓促的接上、展开引导百姓进入迦南地。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四</a:t>
            </a:r>
            <a:r>
              <a:rPr lang="zh-CN" altLang="en-US" dirty="0"/>
              <a:t>十</a:t>
            </a:r>
            <a:r>
              <a:rPr lang="zh-CN" altLang="en-US" dirty="0" smtClean="0"/>
              <a:t>年跟随摩西，他</a:t>
            </a:r>
            <a:r>
              <a:rPr lang="zh-CN" altLang="en-US" b="1" dirty="0" smtClean="0"/>
              <a:t>学会等待</a:t>
            </a:r>
            <a:r>
              <a:rPr lang="zh-CN" altLang="en-US" dirty="0" smtClean="0"/>
              <a:t>：他知道何时开始、如何开始、怎样开始！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四</a:t>
            </a:r>
            <a:r>
              <a:rPr lang="zh-CN" altLang="en-US" dirty="0"/>
              <a:t>十</a:t>
            </a:r>
            <a:r>
              <a:rPr lang="zh-CN" altLang="en-US" dirty="0" smtClean="0"/>
              <a:t>年跟随摩西，他</a:t>
            </a:r>
            <a:r>
              <a:rPr lang="zh-CN" altLang="en-US" b="1" dirty="0" smtClean="0"/>
              <a:t>认识这族群</a:t>
            </a:r>
            <a:r>
              <a:rPr lang="zh-CN" altLang="en-US" dirty="0" smtClean="0"/>
              <a:t>～善变、易怒、分歧、没有组织</a:t>
            </a:r>
            <a:r>
              <a:rPr lang="en-US" altLang="zh-CN" dirty="0" smtClean="0"/>
              <a:t>…</a:t>
            </a:r>
          </a:p>
          <a:p>
            <a:pPr>
              <a:buNone/>
            </a:pPr>
            <a:r>
              <a:rPr lang="zh-CN" altLang="en-US" dirty="0" smtClean="0"/>
              <a:t>  四</a:t>
            </a:r>
            <a:r>
              <a:rPr lang="zh-CN" altLang="en-US" dirty="0"/>
              <a:t>十</a:t>
            </a:r>
            <a:r>
              <a:rPr lang="zh-CN" altLang="en-US" dirty="0" smtClean="0"/>
              <a:t>年跟随摩西，</a:t>
            </a:r>
            <a:r>
              <a:rPr lang="zh-CN" altLang="en-US" b="1" dirty="0" smtClean="0"/>
              <a:t>他了解</a:t>
            </a:r>
            <a:r>
              <a:rPr lang="zh-CN" altLang="en-US" dirty="0" smtClean="0"/>
              <a:t>这班</a:t>
            </a:r>
            <a:r>
              <a:rPr lang="zh-CN" altLang="en-US" b="1" dirty="0" smtClean="0"/>
              <a:t>人民在信仰上</a:t>
            </a:r>
            <a:r>
              <a:rPr lang="zh-CN" altLang="en-US" dirty="0" smtClean="0"/>
              <a:t>的没有根基</a:t>
            </a:r>
            <a:r>
              <a:rPr lang="en-US" altLang="zh-CN" dirty="0" smtClean="0"/>
              <a:t>, </a:t>
            </a:r>
            <a:r>
              <a:rPr lang="zh-CN" altLang="en-US" b="1" dirty="0" smtClean="0"/>
              <a:t>在宗教热忱上</a:t>
            </a:r>
            <a:r>
              <a:rPr lang="zh-CN" altLang="en-US" dirty="0" smtClean="0"/>
              <a:t>的淡薄</a:t>
            </a:r>
            <a:r>
              <a:rPr lang="en-US" altLang="zh-CN" dirty="0" smtClean="0"/>
              <a:t>…</a:t>
            </a:r>
          </a:p>
          <a:p>
            <a:pPr>
              <a:buNone/>
            </a:pPr>
            <a:r>
              <a:rPr lang="zh-CN" altLang="en-US" dirty="0" smtClean="0"/>
              <a:t>  </a:t>
            </a:r>
            <a:r>
              <a:rPr lang="zh-CN" altLang="en-US" b="1" dirty="0" smtClean="0"/>
              <a:t>他知道</a:t>
            </a:r>
            <a:r>
              <a:rPr lang="zh-CN" altLang="en-US" dirty="0" smtClean="0"/>
              <a:t>进入迦南</a:t>
            </a:r>
            <a:r>
              <a:rPr lang="zh-CN" altLang="en-US" b="1" dirty="0" smtClean="0"/>
              <a:t>面对新</a:t>
            </a:r>
            <a:r>
              <a:rPr lang="zh-CN" altLang="en-US" dirty="0" smtClean="0"/>
              <a:t>环境、</a:t>
            </a:r>
            <a:r>
              <a:rPr lang="zh-CN" altLang="en-US" b="1" dirty="0" smtClean="0"/>
              <a:t>新</a:t>
            </a:r>
            <a:r>
              <a:rPr lang="zh-CN" altLang="en-US" dirty="0" smtClean="0"/>
              <a:t>生活、</a:t>
            </a:r>
            <a:r>
              <a:rPr lang="zh-CN" altLang="en-US" b="1" dirty="0" smtClean="0"/>
              <a:t>新</a:t>
            </a:r>
            <a:r>
              <a:rPr lang="zh-CN" altLang="en-US" dirty="0" smtClean="0"/>
              <a:t>宗教的挑战</a:t>
            </a:r>
            <a:r>
              <a:rPr lang="en-US" altLang="zh-CN" dirty="0" smtClean="0"/>
              <a:t>,</a:t>
            </a:r>
            <a:r>
              <a:rPr lang="zh-CN" altLang="en-US" dirty="0" smtClean="0"/>
              <a:t>以色列人面对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全新</a:t>
            </a:r>
            <a:r>
              <a:rPr lang="en-US" altLang="zh-CN" dirty="0" smtClean="0"/>
              <a:t>》</a:t>
            </a:r>
            <a:r>
              <a:rPr lang="zh-CN" altLang="en-US" dirty="0" smtClean="0"/>
              <a:t>下如何承受</a:t>
            </a:r>
            <a:r>
              <a:rPr lang="en-US" altLang="zh-CN" dirty="0" smtClean="0"/>
              <a:t>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神宣告说：我的仆人摩西死了！</a:t>
            </a:r>
            <a:endParaRPr lang="en-US" dirty="0">
              <a:latin typeface="方正华隶繁体" pitchFamily="65" charset="-122"/>
              <a:ea typeface="方正华隶繁体" pitchFamily="65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zh-CN" altLang="en-US" sz="3200" dirty="0" smtClean="0"/>
              <a:t>摩西的工作告一个段落了、结束了！</a:t>
            </a:r>
            <a:endParaRPr lang="en-US" altLang="zh-CN" sz="3200" dirty="0" smtClean="0"/>
          </a:p>
          <a:p>
            <a:endParaRPr lang="en-US" dirty="0"/>
          </a:p>
          <a:p>
            <a:pPr marL="1428750" lvl="2" indent="-514350">
              <a:buNone/>
            </a:pPr>
            <a:r>
              <a:rPr lang="en-US" altLang="zh-CN" sz="3200" dirty="0" smtClean="0"/>
              <a:t>2.  </a:t>
            </a:r>
            <a:r>
              <a:rPr lang="zh-CN" altLang="en-US" sz="3200" dirty="0" smtClean="0"/>
              <a:t>摩西的时代宣告结束了！</a:t>
            </a:r>
            <a:endParaRPr lang="en-US" altLang="zh-CN" sz="3200" dirty="0" smtClean="0"/>
          </a:p>
          <a:p>
            <a:endParaRPr lang="en-US" dirty="0"/>
          </a:p>
          <a:p>
            <a:pPr lvl="3">
              <a:buNone/>
            </a:pPr>
            <a:r>
              <a:rPr lang="en-US" altLang="zh-CN" sz="3200" dirty="0" smtClean="0"/>
              <a:t>3.  </a:t>
            </a:r>
            <a:r>
              <a:rPr lang="zh-CN" altLang="en-US" sz="3200" dirty="0" smtClean="0"/>
              <a:t>摩西的影响力、依然存在的！</a:t>
            </a:r>
            <a:endParaRPr lang="en-US" altLang="zh-CN" sz="3200" dirty="0" smtClean="0"/>
          </a:p>
          <a:p>
            <a:endParaRPr lang="en-US" dirty="0"/>
          </a:p>
          <a:p>
            <a:pPr lvl="4">
              <a:buNone/>
            </a:pPr>
            <a:r>
              <a:rPr lang="en-US" altLang="zh-CN" sz="3200" dirty="0" smtClean="0"/>
              <a:t>4.  </a:t>
            </a:r>
            <a:r>
              <a:rPr lang="zh-CN" altLang="en-US" sz="3200" dirty="0" smtClean="0"/>
              <a:t>以色列人仍然想念摩西的！</a:t>
            </a:r>
            <a:endParaRPr lang="en-US" altLang="zh-CN" sz="3200" dirty="0" smtClean="0"/>
          </a:p>
          <a:p>
            <a:pPr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思考问题：一个时代的过去，面对新时代的到来，对我们有什么意义？你对后现代的了解清楚吗？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参考书：解毒后现代；现代化的本质；下一代的竞争力。</a:t>
            </a:r>
            <a:endParaRPr lang="en-US" sz="2400" b="1" dirty="0">
              <a:latin typeface="方正魏碑简体" pitchFamily="65" charset="-122"/>
              <a:ea typeface="方正魏碑简体" pitchFamily="65" charset="-12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  肯定的使命：你要起来，带领</a:t>
            </a:r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>…</a:t>
            </a:r>
            <a:endParaRPr lang="en-US" dirty="0">
              <a:latin typeface="方正华隶繁体" pitchFamily="65" charset="-122"/>
              <a:ea typeface="方正华隶繁体" pitchFamily="65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zh-CN" altLang="en-US" sz="3500" dirty="0" smtClean="0"/>
              <a:t>    </a:t>
            </a:r>
            <a:r>
              <a:rPr lang="en-US" altLang="zh-CN" sz="3500" dirty="0" smtClean="0"/>
              <a:t>1.</a:t>
            </a:r>
            <a:r>
              <a:rPr lang="zh-CN" altLang="en-US" sz="3500" dirty="0" smtClean="0"/>
              <a:t>   现在，你要起来！</a:t>
            </a:r>
            <a:endParaRPr lang="en-US" altLang="zh-CN" sz="3500" dirty="0" smtClean="0"/>
          </a:p>
          <a:p>
            <a:pPr marL="914400" lvl="1" indent="-514350">
              <a:buNone/>
            </a:pPr>
            <a:endParaRPr lang="en-US" altLang="zh-CN" sz="3500" dirty="0" smtClean="0"/>
          </a:p>
          <a:p>
            <a:pPr marL="914400" lvl="1" indent="-514350">
              <a:buNone/>
            </a:pPr>
            <a:r>
              <a:rPr lang="en-US" altLang="zh-CN" sz="3500" dirty="0" smtClean="0"/>
              <a:t>     2.    </a:t>
            </a:r>
            <a:r>
              <a:rPr lang="zh-CN" altLang="en-US" sz="3500" dirty="0" smtClean="0"/>
              <a:t>带领以色列人；</a:t>
            </a:r>
            <a:endParaRPr lang="en-US" altLang="zh-CN" sz="3500" dirty="0" smtClean="0"/>
          </a:p>
          <a:p>
            <a:pPr marL="914400" lvl="1" indent="-514350">
              <a:buNone/>
            </a:pPr>
            <a:r>
              <a:rPr lang="en-US" altLang="zh-CN" sz="3500" dirty="0"/>
              <a:t>	</a:t>
            </a:r>
            <a:endParaRPr lang="en-US" altLang="zh-CN" sz="3500" dirty="0" smtClean="0"/>
          </a:p>
          <a:p>
            <a:pPr marL="914400" lvl="1" indent="-514350">
              <a:buNone/>
            </a:pPr>
            <a:r>
              <a:rPr lang="en-US" altLang="zh-CN" sz="3500" dirty="0"/>
              <a:t>	</a:t>
            </a:r>
            <a:r>
              <a:rPr lang="en-US" altLang="zh-CN" sz="3500" dirty="0" smtClean="0"/>
              <a:t>   3.    </a:t>
            </a:r>
            <a:r>
              <a:rPr lang="zh-CN" altLang="en-US" sz="3500" dirty="0" smtClean="0"/>
              <a:t>过这约旦河；往我给以色列人的地去</a:t>
            </a:r>
            <a:r>
              <a:rPr lang="en-US" altLang="zh-CN" sz="3500" dirty="0" smtClean="0"/>
              <a:t>..</a:t>
            </a:r>
          </a:p>
          <a:p>
            <a:pPr marL="914400" lvl="1" indent="-514350">
              <a:buNone/>
            </a:pPr>
            <a:r>
              <a:rPr lang="en-US" altLang="zh-CN" sz="3500" dirty="0"/>
              <a:t>	 </a:t>
            </a:r>
            <a:r>
              <a:rPr lang="en-US" altLang="zh-CN" sz="3500" dirty="0" smtClean="0"/>
              <a:t>     	</a:t>
            </a:r>
          </a:p>
          <a:p>
            <a:pPr marL="914400" lvl="1" indent="-514350">
              <a:buNone/>
            </a:pPr>
            <a:r>
              <a:rPr lang="en-US" altLang="zh-CN" sz="3500" dirty="0"/>
              <a:t>	</a:t>
            </a:r>
            <a:r>
              <a:rPr lang="en-US" altLang="zh-CN" sz="3500" dirty="0" smtClean="0"/>
              <a:t>	4.</a:t>
            </a:r>
            <a:r>
              <a:rPr lang="zh-CN" altLang="en-US" sz="3500" dirty="0" smtClean="0"/>
              <a:t>赐给你们了</a:t>
            </a:r>
            <a:r>
              <a:rPr lang="en-US" altLang="zh-CN" sz="3500" dirty="0" smtClean="0"/>
              <a:t>…</a:t>
            </a:r>
          </a:p>
          <a:p>
            <a:pPr marL="914400" lvl="1" indent="-514350">
              <a:buNone/>
            </a:pPr>
            <a:r>
              <a:rPr lang="en-US" altLang="zh-CN" sz="2600" dirty="0" smtClean="0">
                <a:latin typeface="方正粗倩简体" pitchFamily="65" charset="-122"/>
                <a:ea typeface="方正粗倩简体" pitchFamily="65" charset="-122"/>
              </a:rPr>
              <a:t>		</a:t>
            </a:r>
          </a:p>
          <a:p>
            <a:pPr marL="914400" lvl="1" indent="-514350">
              <a:buNone/>
            </a:pPr>
            <a:r>
              <a:rPr lang="en-US" altLang="zh-CN" sz="2600" dirty="0" smtClean="0">
                <a:latin typeface="方正粗倩简体" pitchFamily="65" charset="-122"/>
                <a:ea typeface="方正粗倩简体" pitchFamily="65" charset="-122"/>
              </a:rPr>
              <a:t>         (</a:t>
            </a:r>
            <a:r>
              <a:rPr lang="zh-CN" altLang="en-US" sz="2600" dirty="0" smtClean="0">
                <a:latin typeface="方正粗倩简体" pitchFamily="65" charset="-122"/>
                <a:ea typeface="方正粗倩简体" pitchFamily="65" charset="-122"/>
              </a:rPr>
              <a:t>为了</a:t>
            </a:r>
            <a:r>
              <a:rPr lang="zh-CN" altLang="en-US" sz="2600" i="1" dirty="0" smtClean="0">
                <a:latin typeface="方正粗倩简体" pitchFamily="65" charset="-122"/>
                <a:ea typeface="方正粗倩简体" pitchFamily="65" charset="-122"/>
              </a:rPr>
              <a:t>成就神的应许</a:t>
            </a:r>
            <a:r>
              <a:rPr lang="zh-CN" altLang="en-US" sz="2600" dirty="0" smtClean="0">
                <a:latin typeface="方正粗倩简体" pitchFamily="65" charset="-122"/>
                <a:ea typeface="方正粗倩简体" pitchFamily="65" charset="-122"/>
              </a:rPr>
              <a:t>，约书亚必须刚强壮胆</a:t>
            </a:r>
            <a:r>
              <a:rPr lang="en-US" altLang="zh-CN" sz="2600" dirty="0" smtClean="0">
                <a:latin typeface="方正粗倩简体" pitchFamily="65" charset="-122"/>
                <a:ea typeface="方正粗倩简体" pitchFamily="65" charset="-122"/>
              </a:rPr>
              <a:t>)</a:t>
            </a:r>
          </a:p>
          <a:p>
            <a:pPr marL="914400" lvl="1" indent="-514350">
              <a:buNone/>
            </a:pP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 marL="914400" lvl="1" indent="-514350"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思考问题：你的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《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迦南地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》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在那里，指什么？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 marL="914400" lvl="1" indent="-514350"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参考书：发挥你的潜能；属灵传统礼赞；圣经智慧全集。</a:t>
            </a:r>
            <a:r>
              <a:rPr lang="en-US" altLang="zh-CN" sz="3200" dirty="0" smtClean="0"/>
              <a:t>	  	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  清楚的提醒～困难的存在：</a:t>
            </a:r>
            <a:r>
              <a:rPr lang="en-US" altLang="zh-CN" dirty="0">
                <a:latin typeface="方正华隶繁体" pitchFamily="65" charset="-122"/>
                <a:ea typeface="方正华隶繁体" pitchFamily="65" charset="-122"/>
              </a:rPr>
              <a:t/>
            </a:r>
            <a:br>
              <a:rPr lang="en-US" altLang="zh-CN" dirty="0">
                <a:latin typeface="方正华隶繁体" pitchFamily="65" charset="-122"/>
                <a:ea typeface="方正华隶繁体" pitchFamily="65" charset="-122"/>
              </a:rPr>
            </a:br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>  </a:t>
            </a:r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你平生必无一人能在你面前站立得住</a:t>
            </a:r>
            <a:endParaRPr lang="en-US" dirty="0">
              <a:latin typeface="方正华隶繁体" pitchFamily="65" charset="-122"/>
              <a:ea typeface="方正华隶繁体" pitchFamily="65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CN" altLang="en-US" dirty="0" smtClean="0"/>
              <a:t>  站在面前指反对、对抗、抵挡、敌对</a:t>
            </a:r>
            <a:r>
              <a:rPr lang="en-US" altLang="zh-CN" dirty="0" smtClean="0"/>
              <a:t>…</a:t>
            </a:r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None/>
            </a:pPr>
            <a:r>
              <a:rPr lang="en-US" altLang="zh-CN" dirty="0" smtClean="0"/>
              <a:t>  1.  </a:t>
            </a:r>
            <a:r>
              <a:rPr lang="zh-CN" altLang="en-US" dirty="0" smtClean="0"/>
              <a:t>肯定困难的存在、出现；</a:t>
            </a:r>
            <a:endParaRPr lang="en-US" altLang="zh-CN" dirty="0" smtClean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altLang="zh-CN" dirty="0" smtClean="0"/>
              <a:t>	 2.   </a:t>
            </a:r>
            <a:r>
              <a:rPr lang="zh-CN" altLang="en-US" dirty="0" smtClean="0"/>
              <a:t>反对</a:t>
            </a:r>
            <a:r>
              <a:rPr lang="en-US" altLang="zh-CN" dirty="0" smtClean="0"/>
              <a:t>,</a:t>
            </a:r>
            <a:r>
              <a:rPr lang="zh-CN" altLang="en-US" dirty="0" smtClean="0"/>
              <a:t>对抗</a:t>
            </a:r>
            <a:r>
              <a:rPr lang="en-US" altLang="zh-CN" dirty="0" smtClean="0"/>
              <a:t>,</a:t>
            </a:r>
            <a:r>
              <a:rPr lang="zh-CN" altLang="en-US" dirty="0" smtClean="0"/>
              <a:t>甚至敌对来自族群与外族；</a:t>
            </a:r>
            <a:endParaRPr lang="en-US" altLang="zh-CN" dirty="0" smtClean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		 </a:t>
            </a:r>
            <a:r>
              <a:rPr lang="en-US" altLang="zh-CN" dirty="0" smtClean="0"/>
              <a:t>3.  </a:t>
            </a:r>
            <a:r>
              <a:rPr lang="zh-CN" altLang="en-US" dirty="0" smtClean="0"/>
              <a:t>必无一人站立得住！</a:t>
            </a:r>
            <a:endParaRPr lang="en-US" altLang="zh-CN" dirty="0" smtClean="0"/>
          </a:p>
          <a:p>
            <a:pPr marL="514350" indent="-514350"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思考问题：成长上和工作上都会面对挑战、困难如何胜过？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 marL="514350" indent="-514350"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参考书：认识和提升自己；自己成功也帮助他人</a:t>
            </a:r>
            <a:r>
              <a:rPr lang="zh-CN" altLang="en-US" sz="2400" b="1" smtClean="0">
                <a:latin typeface="方正魏碑简体" pitchFamily="65" charset="-122"/>
                <a:ea typeface="方正魏碑简体" pitchFamily="65" charset="-122"/>
              </a:rPr>
              <a:t>成功；重塑心灵</a:t>
            </a:r>
            <a:endParaRPr lang="en-US" sz="2400" b="1" dirty="0">
              <a:latin typeface="方正魏碑简体" pitchFamily="65" charset="-122"/>
              <a:ea typeface="方正魏碑简体" pitchFamily="65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  坚定的应许：</a:t>
            </a:r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/>
            </a:r>
            <a:b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</a:br>
            <a:r>
              <a:rPr lang="en-US" altLang="zh-CN" dirty="0" smtClean="0">
                <a:latin typeface="方正华隶繁体" pitchFamily="65" charset="-122"/>
                <a:ea typeface="方正华隶繁体" pitchFamily="65" charset="-122"/>
              </a:rPr>
              <a:t>  </a:t>
            </a:r>
            <a:r>
              <a:rPr lang="zh-CN" altLang="en-US" dirty="0" smtClean="0">
                <a:latin typeface="方正华隶繁体" pitchFamily="65" charset="-122"/>
                <a:ea typeface="方正华隶繁体" pitchFamily="65" charset="-122"/>
              </a:rPr>
              <a:t>我必与你同在如同与摩西同在一样</a:t>
            </a:r>
            <a:endParaRPr lang="en-US" dirty="0">
              <a:latin typeface="方正华隶繁体" pitchFamily="65" charset="-122"/>
              <a:ea typeface="方正华隶繁体" pitchFamily="65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 marL="914400" lvl="1" indent="-514350">
              <a:buNone/>
            </a:pPr>
            <a:r>
              <a:rPr lang="en-US" altLang="zh-CN" dirty="0" smtClean="0"/>
              <a:t>1.  </a:t>
            </a:r>
            <a:r>
              <a:rPr lang="zh-CN" altLang="en-US" sz="3200" dirty="0" smtClean="0"/>
              <a:t>我必与你同在</a:t>
            </a:r>
            <a:endParaRPr lang="en-US" sz="3200" dirty="0"/>
          </a:p>
          <a:p>
            <a:pPr marL="514350" indent="-514350">
              <a:buNone/>
            </a:pPr>
            <a:r>
              <a:rPr lang="en-US" dirty="0" smtClean="0"/>
              <a:t>	</a:t>
            </a:r>
          </a:p>
          <a:p>
            <a:pPr marL="514350" indent="-51435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	2.  </a:t>
            </a:r>
            <a:r>
              <a:rPr lang="zh-CN" altLang="en-US" dirty="0" smtClean="0"/>
              <a:t>你不被撇下、也不被丢弃</a:t>
            </a:r>
            <a:endParaRPr lang="en-US" altLang="zh-CN" dirty="0" smtClean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			</a:t>
            </a:r>
            <a:r>
              <a:rPr lang="en-US" altLang="zh-CN" dirty="0" smtClean="0"/>
              <a:t>3.  </a:t>
            </a:r>
            <a:r>
              <a:rPr lang="zh-CN" altLang="en-US" dirty="0" smtClean="0"/>
              <a:t>我与摩西同在成为验证</a:t>
            </a:r>
            <a:endParaRPr lang="en-US" altLang="zh-CN" dirty="0" smtClean="0"/>
          </a:p>
          <a:p>
            <a:pPr marL="514350" indent="-514350" algn="ctr">
              <a:buNone/>
            </a:pPr>
            <a:endParaRPr lang="en-US" altLang="zh-CN" sz="2400" dirty="0" smtClean="0">
              <a:latin typeface="方正粗倩简体" pitchFamily="65" charset="-122"/>
              <a:ea typeface="方正粗倩简体" pitchFamily="65" charset="-122"/>
            </a:endParaRPr>
          </a:p>
          <a:p>
            <a:pPr marL="514350" indent="-514350" algn="ctr">
              <a:buNone/>
            </a:pPr>
            <a:r>
              <a:rPr lang="en-US" altLang="zh-CN" sz="2400" dirty="0" smtClean="0">
                <a:latin typeface="方正粗倩简体" pitchFamily="65" charset="-122"/>
                <a:ea typeface="方正粗倩简体" pitchFamily="65" charset="-122"/>
              </a:rPr>
              <a:t>(</a:t>
            </a:r>
            <a:r>
              <a:rPr lang="zh-CN" altLang="en-US" sz="2400" dirty="0" smtClean="0">
                <a:latin typeface="方正粗倩简体" pitchFamily="65" charset="-122"/>
                <a:ea typeface="方正粗倩简体" pitchFamily="65" charset="-122"/>
              </a:rPr>
              <a:t>为了神的同在，约书亚</a:t>
            </a:r>
            <a:r>
              <a:rPr lang="zh-CN" altLang="en-US" sz="2400" i="1" dirty="0" smtClean="0">
                <a:latin typeface="方正粗倩简体" pitchFamily="65" charset="-122"/>
                <a:ea typeface="方正粗倩简体" pitchFamily="65" charset="-122"/>
              </a:rPr>
              <a:t>必须刚强壮胆</a:t>
            </a:r>
            <a:r>
              <a:rPr lang="en-US" altLang="zh-CN" sz="2400" dirty="0" smtClean="0">
                <a:latin typeface="方正粗倩简体" pitchFamily="65" charset="-122"/>
                <a:ea typeface="方正粗倩简体" pitchFamily="65" charset="-122"/>
              </a:rPr>
              <a:t>!)</a:t>
            </a:r>
          </a:p>
          <a:p>
            <a:pPr marL="514350" indent="-514350" algn="ctr">
              <a:buNone/>
            </a:pPr>
            <a:endParaRPr lang="en-US" altLang="zh-CN" sz="2400" dirty="0" smtClean="0">
              <a:latin typeface="方正粗倩简体" pitchFamily="65" charset="-122"/>
              <a:ea typeface="方正粗倩简体" pitchFamily="65" charset="-122"/>
            </a:endParaRPr>
          </a:p>
          <a:p>
            <a:pPr marL="514350" indent="-514350"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思考问题：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《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神的同在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》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的意义你认识多少，经历过吗？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 marL="514350" indent="-514350"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参考书：无语问上帝；有话问苍天；我的上帝无限可能 </a:t>
            </a:r>
            <a:endParaRPr lang="en-US" sz="2400" b="1" dirty="0">
              <a:latin typeface="方正魏碑简体" pitchFamily="65" charset="-122"/>
              <a:ea typeface="方正魏碑简体" pitchFamily="65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>
                <a:latin typeface="方正华隶繁体" pitchFamily="65" charset="-122"/>
                <a:ea typeface="方正华隶繁体" pitchFamily="65" charset="-122"/>
              </a:rPr>
              <a:t>  明确的教导：当刚强壮胆</a:t>
            </a:r>
            <a:endParaRPr lang="en-US" sz="4000" dirty="0">
              <a:latin typeface="方正华隶繁体" pitchFamily="65" charset="-122"/>
              <a:ea typeface="方正华隶繁体" pitchFamily="65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  这是内心对自我建立的表达：不是因为受委任高职務后、内心感受比别人强而来的骄傲！指面对困难、压力、挑战、敌对时如何抉择、解决、得胜</a:t>
            </a:r>
            <a:r>
              <a:rPr lang="en-US" altLang="zh-CN" dirty="0" smtClean="0"/>
              <a:t>…</a:t>
            </a:r>
          </a:p>
          <a:p>
            <a:pPr>
              <a:buNone/>
            </a:pPr>
            <a:r>
              <a:rPr lang="zh-CN" altLang="en-US" dirty="0" smtClean="0"/>
              <a:t>  共提三次：当刚强壮胆；要刚强、大大壮胆；当刚强壮胆，不要惧怕！</a:t>
            </a:r>
            <a:r>
              <a:rPr lang="zh-CN" altLang="en-US" sz="2400" dirty="0" smtClean="0"/>
              <a:t>参申三一</a:t>
            </a:r>
            <a:r>
              <a:rPr lang="en-US" altLang="zh-CN" sz="2400" dirty="0" smtClean="0"/>
              <a:t>6, 7, 23. </a:t>
            </a:r>
          </a:p>
          <a:p>
            <a:pPr>
              <a:buNone/>
            </a:pPr>
            <a:r>
              <a:rPr lang="zh-CN" altLang="en-US" dirty="0" smtClean="0"/>
              <a:t>  领导的工作重大，</a:t>
            </a:r>
            <a:r>
              <a:rPr lang="en-US" altLang="zh-CN" dirty="0" smtClean="0"/>
              <a:t>《</a:t>
            </a:r>
            <a:r>
              <a:rPr lang="zh-CN" altLang="en-US" dirty="0" smtClean="0"/>
              <a:t>刚强壮胆</a:t>
            </a:r>
            <a:r>
              <a:rPr lang="en-US" altLang="zh-CN" dirty="0" smtClean="0"/>
              <a:t>》</a:t>
            </a:r>
            <a:r>
              <a:rPr lang="zh-CN" altLang="en-US" dirty="0" smtClean="0"/>
              <a:t>是完成重任的必须个性。</a:t>
            </a:r>
            <a:endParaRPr lang="en-US" altLang="zh-CN" dirty="0" smtClean="0"/>
          </a:p>
          <a:p>
            <a:pPr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思考问题：你了解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《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刚强壮胆</a:t>
            </a:r>
            <a:r>
              <a:rPr lang="en-US" altLang="zh-CN" sz="2400" b="1" dirty="0" smtClean="0">
                <a:latin typeface="方正魏碑简体" pitchFamily="65" charset="-122"/>
                <a:ea typeface="方正魏碑简体" pitchFamily="65" charset="-122"/>
              </a:rPr>
              <a:t>》</a:t>
            </a: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吗？做事时如何表达！</a:t>
            </a:r>
            <a:endParaRPr lang="en-US" altLang="zh-CN" sz="2400" b="1" dirty="0" smtClean="0">
              <a:latin typeface="方正魏碑简体" pitchFamily="65" charset="-122"/>
              <a:ea typeface="方正魏碑简体" pitchFamily="65" charset="-122"/>
            </a:endParaRPr>
          </a:p>
          <a:p>
            <a:pPr>
              <a:buNone/>
            </a:pPr>
            <a:r>
              <a:rPr lang="zh-CN" altLang="en-US" sz="2400" b="1" dirty="0" smtClean="0">
                <a:latin typeface="方正魏碑简体" pitchFamily="65" charset="-122"/>
                <a:ea typeface="方正魏碑简体" pitchFamily="65" charset="-122"/>
              </a:rPr>
              <a:t>  参考书：不再一样；灵火同行；告诉自己真像；更宽广的生命</a:t>
            </a:r>
            <a:endParaRPr lang="en-US" sz="2400" b="1" dirty="0">
              <a:latin typeface="方正魏碑简体" pitchFamily="65" charset="-122"/>
              <a:ea typeface="方正魏碑简体" pitchFamily="65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1067</Words>
  <Application>Microsoft Office PowerPoint</Application>
  <PresentationFormat>On-screen Show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迎上新生活的挑战</vt:lpstr>
      <vt:lpstr>PowerPoint Presentation</vt:lpstr>
      <vt:lpstr>PowerPoint Presentation</vt:lpstr>
      <vt:lpstr>PowerPoint Presentation</vt:lpstr>
      <vt:lpstr>神宣告说：我的仆人摩西死了！</vt:lpstr>
      <vt:lpstr>  肯定的使命：你要起来，带领…</vt:lpstr>
      <vt:lpstr>  清楚的提醒～困难的存在：   你平生必无一人能在你面前站立得住</vt:lpstr>
      <vt:lpstr>  坚定的应许：   我必与你同在如同与摩西同在一样</vt:lpstr>
      <vt:lpstr>  明确的教导：当刚强壮胆</vt:lpstr>
      <vt:lpstr>  唯一条件：   遵行立约条件～遵行律法、诫命..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预备迎上新生活的挑战</dc:title>
  <dc:creator>ezra loke</dc:creator>
  <cp:lastModifiedBy>Axioo</cp:lastModifiedBy>
  <cp:revision>59</cp:revision>
  <dcterms:created xsi:type="dcterms:W3CDTF">2010-11-06T07:46:21Z</dcterms:created>
  <dcterms:modified xsi:type="dcterms:W3CDTF">2011-12-17T08:37:06Z</dcterms:modified>
</cp:coreProperties>
</file>